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60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7A533755-B4EE-46BE-BD0C-31D0A4C97EDA}">
          <p14:sldIdLst>
            <p14:sldId id="26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7" d="100"/>
          <a:sy n="87" d="100"/>
        </p:scale>
        <p:origin x="528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0DB2A7-7548-4C90-8F25-F9C5574FF5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C0700A9-AA3B-44B2-923B-17682DC76A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2C4EC-BA5B-4234-B9F4-0E93736516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4B259-2F47-4333-AEC6-7F3EA848DD72}" type="datetimeFigureOut">
              <a:rPr lang="en-US" smtClean="0"/>
              <a:t>6/7/2018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DFD83B-A860-4038-8127-74D3EB0B99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144D66-12BD-444C-AD00-B338334382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92AD6-3FB9-48E5-AC55-514FB0BE1E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1956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81015-A1B8-4AEC-A50B-BE11234C90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A0BBF7-DA84-4E5B-B34B-B31A455E16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801130-9092-4ACA-9392-BF6ECBB42F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4B259-2F47-4333-AEC6-7F3EA848DD72}" type="datetimeFigureOut">
              <a:rPr lang="en-US" smtClean="0"/>
              <a:t>6/7/2018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11FD16-A2D1-4BF7-95C8-1AB849D12C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4BAF8D-AE15-4E8C-860F-7C5CE86905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92AD6-3FB9-48E5-AC55-514FB0BE1E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0487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40C248-B60A-4DA6-A2E1-75BFE65C2C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153CD82-22F2-46D1-986A-C22FDB0D5A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220CCD-CDC1-4CE7-8946-7BF79A3E6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4B259-2F47-4333-AEC6-7F3EA848DD72}" type="datetimeFigureOut">
              <a:rPr lang="en-US" smtClean="0"/>
              <a:t>6/7/2018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BA9A08-EE8A-4129-B4E1-BDB960F102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9B981B-4C50-4C49-ACE3-4ED2C8E61E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92AD6-3FB9-48E5-AC55-514FB0BE1E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3355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089AD-1779-4B90-9035-3AD84AC6E9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B69C99-B764-473D-98DF-610B0CCFA6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D0244E-11FE-4920-968B-1093666C28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4B259-2F47-4333-AEC6-7F3EA848DD72}" type="datetimeFigureOut">
              <a:rPr lang="en-US" smtClean="0"/>
              <a:t>6/7/2018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F02240-2D1F-488F-9F90-A9B5E20C6E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815E2D-B452-44A3-9F40-1154678AAE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92AD6-3FB9-48E5-AC55-514FB0BE1E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7774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5DE28-B2E7-4BF2-BFB0-01A7DA0CA6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665223-AC1E-4B6C-AFE4-5F790A393A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42FE5B-6C1B-4D94-AA1C-0F79526D5B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4B259-2F47-4333-AEC6-7F3EA848DD72}" type="datetimeFigureOut">
              <a:rPr lang="en-US" smtClean="0"/>
              <a:t>6/7/2018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AC9EE4-0660-4367-B4B4-9FD6A70344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18A293-A73F-4860-A21A-F8C5B53D0D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92AD6-3FB9-48E5-AC55-514FB0BE1E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00503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E07681-A0F4-4D46-A92D-3AB299FFB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D7003C-9743-4DF1-88F3-7C0CF0226A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510A11-059B-47B5-B133-E92DCA0A02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698D8C-28CE-4E45-8AB5-A7A41EBF76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4B259-2F47-4333-AEC6-7F3EA848DD72}" type="datetimeFigureOut">
              <a:rPr lang="en-US" smtClean="0"/>
              <a:t>6/7/2018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63B6A7-1512-4B97-9990-152F961795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5448B6-CCA8-4359-B19B-B6A4A63DFE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92AD6-3FB9-48E5-AC55-514FB0BE1E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1548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5BDE3-DAED-4E6A-A49A-F430287BE5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456BEB-8B13-4460-86DF-570B574B93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B83004-B3E6-45FC-AD8D-CEAAAE3DEB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31DA8D-F8AF-4087-B2D9-F69C431890F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C53A1D8-3CCE-4313-844D-F7F258480D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38728FD-0E44-4B54-AFFE-DADA047F0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4B259-2F47-4333-AEC6-7F3EA848DD72}" type="datetimeFigureOut">
              <a:rPr lang="en-US" smtClean="0"/>
              <a:t>6/7/2018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E606ACF-9F95-49B5-84B8-AB3366ED8F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40E65FC-E924-4E1B-A78D-C5BCC7EB8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92AD6-3FB9-48E5-AC55-514FB0BE1E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2002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A56571-50DC-4B6E-9FAC-09AC9B4C6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11DB6D-021C-4D3E-90F1-1DFBF82F7E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4B259-2F47-4333-AEC6-7F3EA848DD72}" type="datetimeFigureOut">
              <a:rPr lang="en-US" smtClean="0"/>
              <a:t>6/7/2018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A51BF4-A9AB-4F99-8727-5B9B835B96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7EFBA9-4E2B-4C91-8CC8-32C47D616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92AD6-3FB9-48E5-AC55-514FB0BE1E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5744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DFC28B5-F0C5-4A01-8CAF-A53801CB0B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4B259-2F47-4333-AEC6-7F3EA848DD72}" type="datetimeFigureOut">
              <a:rPr lang="en-US" smtClean="0"/>
              <a:t>6/7/2018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E54AC10-E7AF-45F5-8C22-52643EDC4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883F08-95C3-4D46-B733-63483CBEE3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92AD6-3FB9-48E5-AC55-514FB0BE1E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7340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05BC8B-D63F-4654-AAEB-6A48BC9145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E8A122-5895-454C-A7D2-29C9CD0A54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EBD088-BDDA-47AF-B6D9-9F509CC4C1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3665AD-314A-450E-9384-7E5B107FD1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4B259-2F47-4333-AEC6-7F3EA848DD72}" type="datetimeFigureOut">
              <a:rPr lang="en-US" smtClean="0"/>
              <a:t>6/7/2018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EE2704-685C-4024-8BCC-69576DC54D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02879B-3B8A-4531-8CA4-DAF3F6367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92AD6-3FB9-48E5-AC55-514FB0BE1E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7799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CD198E-D1FB-446A-B40C-C9150D679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1749C1E-B5AF-40D0-A980-CD1576DA617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5D60A2-7F6F-44A7-BB55-3EA5F9ECC7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9AD92F-7D47-4215-98F7-C1A0E7DE37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4B259-2F47-4333-AEC6-7F3EA848DD72}" type="datetimeFigureOut">
              <a:rPr lang="en-US" smtClean="0"/>
              <a:t>6/7/2018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FC2FD4-CC0E-4C39-838F-E60E7D6F27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A2D20C-C046-461B-AB22-1A42E3607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92AD6-3FB9-48E5-AC55-514FB0BE1E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2805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E957FAB-AFAF-4F2D-BFAD-6995D46FC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EC1711-78B8-49EC-8A84-72108CDECF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D0EDF1-9C70-4F4D-9BFA-FD25146C80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B4B259-2F47-4333-AEC6-7F3EA848DD72}" type="datetimeFigureOut">
              <a:rPr lang="en-US" smtClean="0"/>
              <a:t>6/7/2018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ECAE48-C9F8-401D-9AC5-EF2F340946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250589-6404-4A17-A612-FFF7533A86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392AD6-3FB9-48E5-AC55-514FB0BE1E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7050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jpeg"/><Relationship Id="rId18" Type="http://schemas.openxmlformats.org/officeDocument/2006/relationships/image" Target="../media/image17.png"/><Relationship Id="rId26" Type="http://schemas.openxmlformats.org/officeDocument/2006/relationships/image" Target="../media/image25.jpeg"/><Relationship Id="rId39" Type="http://schemas.openxmlformats.org/officeDocument/2006/relationships/image" Target="../media/image38.jp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34" Type="http://schemas.openxmlformats.org/officeDocument/2006/relationships/image" Target="../media/image33.jpeg"/><Relationship Id="rId7" Type="http://schemas.openxmlformats.org/officeDocument/2006/relationships/image" Target="../media/image6.png"/><Relationship Id="rId12" Type="http://schemas.openxmlformats.org/officeDocument/2006/relationships/image" Target="../media/image11.gif"/><Relationship Id="rId17" Type="http://schemas.openxmlformats.org/officeDocument/2006/relationships/image" Target="../media/image16.png"/><Relationship Id="rId25" Type="http://schemas.openxmlformats.org/officeDocument/2006/relationships/image" Target="../media/image24.jpeg"/><Relationship Id="rId33" Type="http://schemas.openxmlformats.org/officeDocument/2006/relationships/image" Target="../media/image32.jpeg"/><Relationship Id="rId38" Type="http://schemas.openxmlformats.org/officeDocument/2006/relationships/image" Target="../media/image37.jpg"/><Relationship Id="rId2" Type="http://schemas.openxmlformats.org/officeDocument/2006/relationships/image" Target="../media/image1.gif"/><Relationship Id="rId16" Type="http://schemas.openxmlformats.org/officeDocument/2006/relationships/image" Target="../media/image15.jpeg"/><Relationship Id="rId20" Type="http://schemas.openxmlformats.org/officeDocument/2006/relationships/image" Target="../media/image19.png"/><Relationship Id="rId29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emf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32" Type="http://schemas.openxmlformats.org/officeDocument/2006/relationships/image" Target="../media/image31.png"/><Relationship Id="rId37" Type="http://schemas.openxmlformats.org/officeDocument/2006/relationships/image" Target="../media/image36.jpe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jpeg"/><Relationship Id="rId36" Type="http://schemas.openxmlformats.org/officeDocument/2006/relationships/image" Target="../media/image35.jpeg"/><Relationship Id="rId10" Type="http://schemas.openxmlformats.org/officeDocument/2006/relationships/image" Target="../media/image9.jpeg"/><Relationship Id="rId19" Type="http://schemas.openxmlformats.org/officeDocument/2006/relationships/image" Target="../media/image18.png"/><Relationship Id="rId31" Type="http://schemas.openxmlformats.org/officeDocument/2006/relationships/image" Target="../media/image30.jpe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jpeg"/><Relationship Id="rId30" Type="http://schemas.openxmlformats.org/officeDocument/2006/relationships/image" Target="../media/image29.jpeg"/><Relationship Id="rId35" Type="http://schemas.openxmlformats.org/officeDocument/2006/relationships/image" Target="../media/image3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0A9EE20-7F28-438C-8737-24049A51CE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47540"/>
            <a:ext cx="10515600" cy="5924036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S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     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12709283-0564-4B2D-BD82-32E2D13ACC8A}"/>
              </a:ext>
            </a:extLst>
          </p:cNvPr>
          <p:cNvSpPr txBox="1">
            <a:spLocks/>
          </p:cNvSpPr>
          <p:nvPr/>
        </p:nvSpPr>
        <p:spPr>
          <a:xfrm>
            <a:off x="901332" y="4677784"/>
            <a:ext cx="2360612" cy="159113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1200" dirty="0">
                <a:solidFill>
                  <a:srgbClr val="C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           P</a:t>
            </a:r>
            <a:r>
              <a:rPr lang="en-US" sz="1200" dirty="0">
                <a:solidFill>
                  <a:srgbClr val="00B0F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r</a:t>
            </a:r>
            <a:r>
              <a:rPr lang="en-US" sz="1200" dirty="0">
                <a:solidFill>
                  <a:srgbClr val="C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o</a:t>
            </a:r>
            <a:r>
              <a:rPr lang="en-US" sz="1200" dirty="0">
                <a:solidFill>
                  <a:srgbClr val="00B0F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200" dirty="0">
                <a:solidFill>
                  <a:srgbClr val="C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e</a:t>
            </a:r>
            <a:r>
              <a:rPr lang="en-US" sz="1200" dirty="0">
                <a:solidFill>
                  <a:srgbClr val="00B0F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s</a:t>
            </a:r>
            <a:r>
              <a:rPr lang="en-US" sz="1200" dirty="0">
                <a:solidFill>
                  <a:srgbClr val="C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s </a:t>
            </a:r>
            <a:r>
              <a:rPr lang="en-US" sz="1200" dirty="0">
                <a:solidFill>
                  <a:srgbClr val="00B0F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f</a:t>
            </a:r>
            <a:r>
              <a:rPr lang="en-US" sz="1200" dirty="0">
                <a:solidFill>
                  <a:srgbClr val="C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l</a:t>
            </a:r>
            <a:r>
              <a:rPr lang="en-US" sz="1200" dirty="0">
                <a:solidFill>
                  <a:srgbClr val="00B0F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o</a:t>
            </a:r>
            <a:r>
              <a:rPr lang="en-US" sz="1200" dirty="0">
                <a:solidFill>
                  <a:srgbClr val="C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w </a:t>
            </a:r>
            <a:r>
              <a:rPr lang="en-US" sz="1200" dirty="0">
                <a:solidFill>
                  <a:srgbClr val="00B0F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D</a:t>
            </a:r>
            <a:r>
              <a:rPr lang="en-US" sz="1200" dirty="0">
                <a:solidFill>
                  <a:srgbClr val="C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US" sz="1200" dirty="0">
                <a:solidFill>
                  <a:srgbClr val="00B0F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200" dirty="0">
                <a:solidFill>
                  <a:srgbClr val="C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200" dirty="0">
                <a:solidFill>
                  <a:srgbClr val="00B0F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r</a:t>
            </a:r>
            <a:r>
              <a:rPr lang="en-US" sz="1200" dirty="0">
                <a:solidFill>
                  <a:srgbClr val="C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200" dirty="0">
                <a:solidFill>
                  <a:srgbClr val="00B0F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m</a:t>
            </a:r>
            <a:endParaRPr lang="en-US" sz="12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50E576AF-2C42-416E-8711-8B3A88DBA814}"/>
              </a:ext>
            </a:extLst>
          </p:cNvPr>
          <p:cNvSpPr txBox="1">
            <a:spLocks/>
          </p:cNvSpPr>
          <p:nvPr/>
        </p:nvSpPr>
        <p:spPr>
          <a:xfrm>
            <a:off x="3533152" y="4923475"/>
            <a:ext cx="1009173" cy="127762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1200" dirty="0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030C908B-A093-45B2-BB43-787879AC9870}"/>
              </a:ext>
            </a:extLst>
          </p:cNvPr>
          <p:cNvSpPr txBox="1">
            <a:spLocks/>
          </p:cNvSpPr>
          <p:nvPr/>
        </p:nvSpPr>
        <p:spPr>
          <a:xfrm>
            <a:off x="6137018" y="4651190"/>
            <a:ext cx="2426679" cy="161772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3DF7ED9A-8B2A-49B1-8064-1E0CDA532635}"/>
              </a:ext>
            </a:extLst>
          </p:cNvPr>
          <p:cNvSpPr txBox="1">
            <a:spLocks/>
          </p:cNvSpPr>
          <p:nvPr/>
        </p:nvSpPr>
        <p:spPr>
          <a:xfrm>
            <a:off x="8821616" y="4711963"/>
            <a:ext cx="2435469" cy="155695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b="1" dirty="0">
                <a:solidFill>
                  <a:srgbClr val="00B050"/>
                </a:solidFill>
                <a:ea typeface="Calibri" panose="020F0502020204030204" pitchFamily="34" charset="0"/>
              </a:rPr>
              <a:t>             R</a:t>
            </a:r>
            <a:r>
              <a:rPr lang="en-US" sz="1200" b="1" dirty="0">
                <a:solidFill>
                  <a:srgbClr val="7030A0"/>
                </a:solidFill>
                <a:ea typeface="Calibri" panose="020F0502020204030204" pitchFamily="34" charset="0"/>
              </a:rPr>
              <a:t>e</a:t>
            </a:r>
            <a:r>
              <a:rPr lang="en-US" sz="1200" b="1" dirty="0">
                <a:solidFill>
                  <a:srgbClr val="00B050"/>
                </a:solidFill>
                <a:ea typeface="Calibri" panose="020F0502020204030204" pitchFamily="34" charset="0"/>
              </a:rPr>
              <a:t>c</a:t>
            </a:r>
            <a:r>
              <a:rPr lang="en-US" sz="1200" b="1" dirty="0">
                <a:solidFill>
                  <a:srgbClr val="7030A0"/>
                </a:solidFill>
                <a:ea typeface="Calibri" panose="020F0502020204030204" pitchFamily="34" charset="0"/>
              </a:rPr>
              <a:t>o</a:t>
            </a:r>
            <a:r>
              <a:rPr lang="en-US" sz="1200" b="1" dirty="0">
                <a:solidFill>
                  <a:srgbClr val="00B050"/>
                </a:solidFill>
                <a:ea typeface="Calibri" panose="020F0502020204030204" pitchFamily="34" charset="0"/>
              </a:rPr>
              <a:t>m</a:t>
            </a:r>
            <a:r>
              <a:rPr lang="en-US" sz="1200" b="1" dirty="0">
                <a:solidFill>
                  <a:srgbClr val="7030A0"/>
                </a:solidFill>
                <a:ea typeface="Calibri" panose="020F0502020204030204" pitchFamily="34" charset="0"/>
              </a:rPr>
              <a:t>m</a:t>
            </a:r>
            <a:r>
              <a:rPr lang="en-US" sz="1200" b="1" dirty="0">
                <a:solidFill>
                  <a:srgbClr val="00B050"/>
                </a:solidFill>
                <a:ea typeface="Calibri" panose="020F0502020204030204" pitchFamily="34" charset="0"/>
              </a:rPr>
              <a:t>e</a:t>
            </a:r>
            <a:r>
              <a:rPr lang="en-US" sz="1200" b="1" dirty="0">
                <a:solidFill>
                  <a:srgbClr val="7030A0"/>
                </a:solidFill>
                <a:ea typeface="Calibri" panose="020F0502020204030204" pitchFamily="34" charset="0"/>
              </a:rPr>
              <a:t>n</a:t>
            </a:r>
            <a:r>
              <a:rPr lang="en-US" sz="1200" b="1" dirty="0">
                <a:solidFill>
                  <a:srgbClr val="00B050"/>
                </a:solidFill>
                <a:ea typeface="Calibri" panose="020F0502020204030204" pitchFamily="34" charset="0"/>
              </a:rPr>
              <a:t>d</a:t>
            </a:r>
            <a:r>
              <a:rPr lang="en-US" sz="1200" b="1" dirty="0">
                <a:solidFill>
                  <a:srgbClr val="7030A0"/>
                </a:solidFill>
                <a:ea typeface="Calibri" panose="020F0502020204030204" pitchFamily="34" charset="0"/>
              </a:rPr>
              <a:t>a</a:t>
            </a:r>
            <a:r>
              <a:rPr lang="en-US" sz="1200" b="1" dirty="0">
                <a:solidFill>
                  <a:srgbClr val="00B050"/>
                </a:solidFill>
                <a:ea typeface="Calibri" panose="020F0502020204030204" pitchFamily="34" charset="0"/>
              </a:rPr>
              <a:t>t</a:t>
            </a:r>
            <a:r>
              <a:rPr lang="en-US" sz="1200" b="1" dirty="0">
                <a:solidFill>
                  <a:srgbClr val="7030A0"/>
                </a:solidFill>
                <a:ea typeface="Calibri" panose="020F0502020204030204" pitchFamily="34" charset="0"/>
              </a:rPr>
              <a:t>i</a:t>
            </a:r>
            <a:r>
              <a:rPr lang="en-US" sz="1200" b="1" dirty="0">
                <a:solidFill>
                  <a:srgbClr val="00B050"/>
                </a:solidFill>
                <a:ea typeface="Calibri" panose="020F0502020204030204" pitchFamily="34" charset="0"/>
              </a:rPr>
              <a:t>o</a:t>
            </a:r>
            <a:r>
              <a:rPr lang="en-US" sz="1200" b="1" dirty="0">
                <a:solidFill>
                  <a:srgbClr val="7030A0"/>
                </a:solidFill>
                <a:ea typeface="Calibri" panose="020F0502020204030204" pitchFamily="34" charset="0"/>
              </a:rPr>
              <a:t>n</a:t>
            </a:r>
            <a:r>
              <a:rPr lang="en-US" sz="1200" b="1" dirty="0">
                <a:solidFill>
                  <a:srgbClr val="00B050"/>
                </a:solidFill>
                <a:ea typeface="Calibri" panose="020F0502020204030204" pitchFamily="34" charset="0"/>
              </a:rPr>
              <a:t>s   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200" b="1" dirty="0">
              <a:solidFill>
                <a:srgbClr val="00B050"/>
              </a:solidFill>
              <a:ea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600" dirty="0">
                <a:ea typeface="Times New Roman" panose="02020603050405020304" pitchFamily="18" charset="0"/>
              </a:rPr>
              <a:t>Consider below capabilities for future enhancements for multi iteration releases for full blown product</a:t>
            </a:r>
          </a:p>
          <a:p>
            <a:pPr marL="342900" marR="0" lvl="0" indent="-34290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"/>
            </a:pPr>
            <a:r>
              <a:rPr lang="en-US" sz="600" dirty="0">
                <a:ea typeface="Times New Roman" panose="02020603050405020304" pitchFamily="18" charset="0"/>
              </a:rPr>
              <a:t>Plastic, cardboard, paper and glass sensing  are must have capabilities</a:t>
            </a:r>
          </a:p>
          <a:p>
            <a:pPr marL="342900" marR="0" lvl="0" indent="-34290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"/>
            </a:pPr>
            <a:r>
              <a:rPr lang="en-US" sz="600" dirty="0">
                <a:ea typeface="Times New Roman" panose="02020603050405020304" pitchFamily="18" charset="0"/>
              </a:rPr>
              <a:t>Notification to user’s phone with recyclable data is nice to have future</a:t>
            </a:r>
          </a:p>
          <a:p>
            <a:pPr marL="342900" marR="0" lvl="0" indent="-342900" fontAlgn="base">
              <a:spcBef>
                <a:spcPts val="0"/>
              </a:spcBef>
              <a:spcAft>
                <a:spcPts val="1600"/>
              </a:spcAft>
              <a:buFont typeface="Wingdings" panose="05000000000000000000" pitchFamily="2" charset="2"/>
              <a:buChar char=""/>
            </a:pPr>
            <a:r>
              <a:rPr lang="en-US" sz="600" dirty="0">
                <a:ea typeface="Times New Roman" panose="02020603050405020304" pitchFamily="18" charset="0"/>
              </a:rPr>
              <a:t>Extend product capabilities from residential to commercial usage.</a:t>
            </a:r>
          </a:p>
          <a:p>
            <a:pPr marL="800100" lvl="1" indent="-342900" fontAlgn="base">
              <a:spcBef>
                <a:spcPts val="0"/>
              </a:spcBef>
              <a:spcAft>
                <a:spcPts val="1600"/>
              </a:spcAft>
              <a:buFont typeface="Wingdings" panose="05000000000000000000" pitchFamily="2" charset="2"/>
              <a:buChar char=""/>
            </a:pPr>
            <a:endParaRPr lang="en-US" sz="200" dirty="0">
              <a:ea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DCB48A66-A94E-4B45-9DD8-5D1346354D01}"/>
              </a:ext>
            </a:extLst>
          </p:cNvPr>
          <p:cNvSpPr txBox="1">
            <a:spLocks/>
          </p:cNvSpPr>
          <p:nvPr/>
        </p:nvSpPr>
        <p:spPr>
          <a:xfrm>
            <a:off x="913058" y="3312429"/>
            <a:ext cx="2360612" cy="161419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800" b="1" dirty="0">
                <a:solidFill>
                  <a:srgbClr val="548DD4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b="1" dirty="0">
                <a:solidFill>
                  <a:srgbClr val="548DD4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User requirements/Goals/Constraints</a:t>
            </a:r>
            <a:endParaRPr lang="en-US" sz="10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Blip>
                <a:blip r:embed="rId2"/>
              </a:buBlip>
            </a:pPr>
            <a:r>
              <a:rPr lang="en-US" sz="600" dirty="0">
                <a:ea typeface="Calibri" panose="020F0502020204030204" pitchFamily="34" charset="0"/>
                <a:cs typeface="Times New Roman" panose="02020603050405020304" pitchFamily="18" charset="0"/>
              </a:rPr>
              <a:t>Need a device to identify recyclable items and restrict recyclable items to be intermixed with trash.</a:t>
            </a:r>
          </a:p>
          <a:p>
            <a:pPr marL="342900" marR="0" lvl="0" indent="-34290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Blip>
                <a:blip r:embed="rId2"/>
              </a:buBlip>
            </a:pPr>
            <a:r>
              <a:rPr lang="en-US" sz="600" dirty="0">
                <a:ea typeface="Calibri" panose="020F0502020204030204" pitchFamily="34" charset="0"/>
                <a:cs typeface="Times New Roman" panose="02020603050405020304" pitchFamily="18" charset="0"/>
              </a:rPr>
              <a:t>Needs to be weather proof and avoid damage from trash inside the container</a:t>
            </a:r>
          </a:p>
          <a:p>
            <a:pPr marL="342900" marR="0" lvl="0" indent="-34290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Blip>
                <a:blip r:embed="rId2"/>
              </a:buBlip>
            </a:pPr>
            <a:r>
              <a:rPr lang="en-US" sz="600" dirty="0">
                <a:ea typeface="Calibri" panose="020F0502020204030204" pitchFamily="34" charset="0"/>
                <a:cs typeface="Times New Roman" panose="02020603050405020304" pitchFamily="18" charset="0"/>
              </a:rPr>
              <a:t>Needs to have display panel for friendly usability and buzzer prompting.</a:t>
            </a:r>
          </a:p>
          <a:p>
            <a:pPr marL="342900" marR="0" lvl="0" indent="-34290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Blip>
                <a:blip r:embed="rId2"/>
              </a:buBlip>
            </a:pPr>
            <a:r>
              <a:rPr lang="en-US" sz="600" dirty="0">
                <a:ea typeface="Calibri" panose="020F0502020204030204" pitchFamily="34" charset="0"/>
                <a:cs typeface="Times New Roman" panose="02020603050405020304" pitchFamily="18" charset="0"/>
              </a:rPr>
              <a:t>Efficient proximity sensing of recyclable items.</a:t>
            </a:r>
          </a:p>
          <a:p>
            <a:pPr marL="342900" marR="0" lvl="0" indent="-34290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Blip>
                <a:blip r:embed="rId2"/>
              </a:buBlip>
            </a:pPr>
            <a:r>
              <a:rPr lang="en-US" sz="600" dirty="0">
                <a:ea typeface="Calibri" panose="020F0502020204030204" pitchFamily="34" charset="0"/>
                <a:cs typeface="Times New Roman" panose="02020603050405020304" pitchFamily="18" charset="0"/>
              </a:rPr>
              <a:t>Scope is limited for home usage- needs further improvements for commercial usage.</a:t>
            </a:r>
          </a:p>
          <a:p>
            <a:pPr marL="342900" marR="0" lvl="0" indent="-34290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Blip>
                <a:blip r:embed="rId2"/>
              </a:buBlip>
            </a:pPr>
            <a:r>
              <a:rPr lang="en-US" sz="600" dirty="0">
                <a:ea typeface="Calibri" panose="020F0502020204030204" pitchFamily="34" charset="0"/>
                <a:cs typeface="Times New Roman" panose="02020603050405020304" pitchFamily="18" charset="0"/>
              </a:rPr>
              <a:t>Recyclables should be fed individually to container.</a:t>
            </a:r>
            <a:endParaRPr lang="en-US" sz="600" dirty="0"/>
          </a:p>
        </p:txBody>
      </p:sp>
      <p:sp>
        <p:nvSpPr>
          <p:cNvPr id="19" name="Content Placeholder 5">
            <a:extLst>
              <a:ext uri="{FF2B5EF4-FFF2-40B4-BE49-F238E27FC236}">
                <a16:creationId xmlns:a16="http://schemas.microsoft.com/office/drawing/2014/main" id="{C6988B83-61D0-4779-B967-D488A80E8C03}"/>
              </a:ext>
            </a:extLst>
          </p:cNvPr>
          <p:cNvSpPr txBox="1">
            <a:spLocks/>
          </p:cNvSpPr>
          <p:nvPr/>
        </p:nvSpPr>
        <p:spPr>
          <a:xfrm>
            <a:off x="3104898" y="3319240"/>
            <a:ext cx="3181612" cy="77439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800" b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800" b="1" u="sng" dirty="0">
                <a:solidFill>
                  <a:srgbClr val="00B05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Input Devices:</a:t>
            </a:r>
            <a:r>
              <a:rPr lang="en-US" sz="800" b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                                 Inductive        RTC/Temperature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800" b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                   Ultrasonic Sensor         Proximity                   Sensor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800" b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                                                          Sensor                   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800" b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                                  </a:t>
            </a:r>
            <a:r>
              <a:rPr lang="en-US" sz="8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                                    </a:t>
            </a:r>
            <a:endParaRPr lang="en-US" sz="800" dirty="0"/>
          </a:p>
        </p:txBody>
      </p:sp>
      <p:sp>
        <p:nvSpPr>
          <p:cNvPr id="20" name="Content Placeholder 5">
            <a:extLst>
              <a:ext uri="{FF2B5EF4-FFF2-40B4-BE49-F238E27FC236}">
                <a16:creationId xmlns:a16="http://schemas.microsoft.com/office/drawing/2014/main" id="{B971044F-7731-40C5-8D5F-9974C6297E94}"/>
              </a:ext>
            </a:extLst>
          </p:cNvPr>
          <p:cNvSpPr txBox="1">
            <a:spLocks/>
          </p:cNvSpPr>
          <p:nvPr/>
        </p:nvSpPr>
        <p:spPr>
          <a:xfrm>
            <a:off x="6148744" y="3308899"/>
            <a:ext cx="2769586" cy="70135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800" b="1" dirty="0">
                <a:solidFill>
                  <a:srgbClr val="00B05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     </a:t>
            </a:r>
            <a:r>
              <a:rPr lang="en-US" sz="800" b="1" u="sng" dirty="0">
                <a:solidFill>
                  <a:srgbClr val="00B05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Output Devices:</a:t>
            </a:r>
            <a:r>
              <a:rPr lang="en-US" sz="800" dirty="0"/>
              <a:t>            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800" dirty="0"/>
              <a:t>                            </a:t>
            </a:r>
            <a:r>
              <a:rPr lang="en-US" sz="800" b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LCD              Piezo Buzzer              DC-Servo</a:t>
            </a:r>
            <a:endParaRPr lang="en-US" sz="800" dirty="0"/>
          </a:p>
        </p:txBody>
      </p:sp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C2F449AC-9D1A-4E13-9DCC-D2ED81B1334B}"/>
              </a:ext>
            </a:extLst>
          </p:cNvPr>
          <p:cNvSpPr txBox="1">
            <a:spLocks/>
          </p:cNvSpPr>
          <p:nvPr/>
        </p:nvSpPr>
        <p:spPr>
          <a:xfrm>
            <a:off x="8833342" y="3323331"/>
            <a:ext cx="2435469" cy="160329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b="1" dirty="0">
                <a:solidFill>
                  <a:srgbClr val="7030A0"/>
                </a:solidFill>
                <a:ea typeface="Calibri" panose="020F0502020204030204" pitchFamily="34" charset="0"/>
              </a:rPr>
              <a:t>                    C</a:t>
            </a:r>
            <a:r>
              <a:rPr lang="en-US" sz="1200" b="1" dirty="0">
                <a:solidFill>
                  <a:srgbClr val="00B050"/>
                </a:solidFill>
                <a:ea typeface="Calibri" panose="020F0502020204030204" pitchFamily="34" charset="0"/>
              </a:rPr>
              <a:t>o</a:t>
            </a:r>
            <a:r>
              <a:rPr lang="en-US" sz="1200" b="1" dirty="0">
                <a:solidFill>
                  <a:srgbClr val="7030A0"/>
                </a:solidFill>
                <a:ea typeface="Calibri" panose="020F0502020204030204" pitchFamily="34" charset="0"/>
              </a:rPr>
              <a:t>n</a:t>
            </a:r>
            <a:r>
              <a:rPr lang="en-US" sz="1200" b="1" dirty="0">
                <a:solidFill>
                  <a:srgbClr val="00B050"/>
                </a:solidFill>
                <a:ea typeface="Calibri" panose="020F0502020204030204" pitchFamily="34" charset="0"/>
              </a:rPr>
              <a:t>c</a:t>
            </a:r>
            <a:r>
              <a:rPr lang="en-US" sz="1200" b="1" dirty="0">
                <a:solidFill>
                  <a:srgbClr val="7030A0"/>
                </a:solidFill>
                <a:ea typeface="Calibri" panose="020F0502020204030204" pitchFamily="34" charset="0"/>
              </a:rPr>
              <a:t>l</a:t>
            </a:r>
            <a:r>
              <a:rPr lang="en-US" sz="1200" b="1" dirty="0">
                <a:solidFill>
                  <a:srgbClr val="00B050"/>
                </a:solidFill>
                <a:ea typeface="Calibri" panose="020F0502020204030204" pitchFamily="34" charset="0"/>
              </a:rPr>
              <a:t>u</a:t>
            </a:r>
            <a:r>
              <a:rPr lang="en-US" sz="1200" b="1" dirty="0">
                <a:solidFill>
                  <a:srgbClr val="7030A0"/>
                </a:solidFill>
                <a:ea typeface="Calibri" panose="020F0502020204030204" pitchFamily="34" charset="0"/>
              </a:rPr>
              <a:t>s</a:t>
            </a:r>
            <a:r>
              <a:rPr lang="en-US" sz="1200" b="1" dirty="0">
                <a:solidFill>
                  <a:srgbClr val="00B050"/>
                </a:solidFill>
                <a:ea typeface="Calibri" panose="020F0502020204030204" pitchFamily="34" charset="0"/>
              </a:rPr>
              <a:t>i</a:t>
            </a:r>
            <a:r>
              <a:rPr lang="en-US" sz="1200" b="1" dirty="0">
                <a:solidFill>
                  <a:srgbClr val="7030A0"/>
                </a:solidFill>
                <a:ea typeface="Calibri" panose="020F0502020204030204" pitchFamily="34" charset="0"/>
              </a:rPr>
              <a:t>o</a:t>
            </a:r>
            <a:r>
              <a:rPr lang="en-US" sz="1200" b="1" dirty="0">
                <a:solidFill>
                  <a:srgbClr val="00B050"/>
                </a:solidFill>
                <a:ea typeface="Calibri" panose="020F0502020204030204" pitchFamily="34" charset="0"/>
              </a:rPr>
              <a:t>n</a:t>
            </a:r>
            <a:r>
              <a:rPr lang="en-US" sz="1200" dirty="0"/>
              <a:t>                    </a:t>
            </a:r>
          </a:p>
          <a:p>
            <a:pPr marL="0" marR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800" dirty="0"/>
          </a:p>
          <a:p>
            <a:pPr marL="0" marR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/>
              <a:t> </a:t>
            </a:r>
            <a:r>
              <a:rPr lang="en-US" sz="500" dirty="0">
                <a:ea typeface="Times New Roman" panose="02020603050405020304" pitchFamily="18" charset="0"/>
              </a:rPr>
              <a:t>The device has foundational framework with focused capabilities but has potential to be fully extendable to meet broader diversified needs</a:t>
            </a:r>
          </a:p>
          <a:p>
            <a:pPr marL="0" marR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500" u="sng" dirty="0">
                <a:ea typeface="Times New Roman" panose="02020603050405020304" pitchFamily="18" charset="0"/>
              </a:rPr>
              <a:t>Key Advantages</a:t>
            </a:r>
            <a:endParaRPr lang="en-US" sz="500" dirty="0">
              <a:ea typeface="Times New Roman" panose="02020603050405020304" pitchFamily="18" charset="0"/>
            </a:endParaRPr>
          </a:p>
          <a:p>
            <a:pPr marL="342900" marR="0" lvl="0" indent="-342900" fontAlgn="base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"/>
            </a:pPr>
            <a:r>
              <a:rPr lang="en-US" sz="500" dirty="0">
                <a:ea typeface="Times New Roman" panose="02020603050405020304" pitchFamily="18" charset="0"/>
              </a:rPr>
              <a:t>Minimizes intermixing of recyclable with trash in turn helps</a:t>
            </a:r>
          </a:p>
          <a:p>
            <a:pPr marL="742950" marR="0" lvl="1" indent="-285750" fontAlgn="base"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500" dirty="0">
                <a:ea typeface="Times New Roman" panose="02020603050405020304" pitchFamily="18" charset="0"/>
              </a:rPr>
              <a:t> Reduction of  chemical toxic gases generation  from Landfills  </a:t>
            </a:r>
          </a:p>
          <a:p>
            <a:pPr marL="742950" marR="0" lvl="1" indent="-285750" fontAlgn="base"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500" dirty="0">
                <a:ea typeface="Times New Roman" panose="02020603050405020304" pitchFamily="18" charset="0"/>
              </a:rPr>
              <a:t>Increased Opportunity on recycling and saves energy </a:t>
            </a:r>
          </a:p>
          <a:p>
            <a:pPr marL="0" marR="0">
              <a:lnSpc>
                <a:spcPct val="100000"/>
              </a:lnSpc>
              <a:spcBef>
                <a:spcPts val="0"/>
              </a:spcBef>
            </a:pPr>
            <a:r>
              <a:rPr lang="en-US" sz="500" u="sng" dirty="0">
                <a:ea typeface="Times New Roman" panose="02020603050405020304" pitchFamily="18" charset="0"/>
              </a:rPr>
              <a:t>Key Strengths</a:t>
            </a:r>
            <a:endParaRPr lang="en-US" sz="500" dirty="0">
              <a:ea typeface="Times New Roman" panose="02020603050405020304" pitchFamily="18" charset="0"/>
            </a:endParaRPr>
          </a:p>
          <a:p>
            <a:pPr marL="342900" marR="0" lvl="0" indent="-342900" fontAlgn="base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"/>
            </a:pPr>
            <a:r>
              <a:rPr lang="en-US" sz="500" dirty="0">
                <a:ea typeface="Times New Roman" panose="02020603050405020304" pitchFamily="18" charset="0"/>
              </a:rPr>
              <a:t>Supports metal  detection to avoid intermixing with trash and provides recycle opportunity </a:t>
            </a:r>
          </a:p>
          <a:p>
            <a:pPr marL="342900" marR="0" lvl="0" indent="-342900" fontAlgn="base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"/>
            </a:pPr>
            <a:r>
              <a:rPr lang="en-US" sz="500" dirty="0">
                <a:ea typeface="Times New Roman" panose="02020603050405020304" pitchFamily="18" charset="0"/>
              </a:rPr>
              <a:t>The device is very user friendly - displays a LCD message  and buzzer to prompt user  to recycle the item </a:t>
            </a:r>
          </a:p>
          <a:p>
            <a:pPr marL="342900" marR="0" lvl="0" indent="-342900" fontAlgn="base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"/>
            </a:pPr>
            <a:r>
              <a:rPr lang="en-US" sz="500" dirty="0">
                <a:ea typeface="Times New Roman" panose="02020603050405020304" pitchFamily="18" charset="0"/>
              </a:rPr>
              <a:t>If the item is recyclable, the  lid does not automatically open</a:t>
            </a:r>
          </a:p>
        </p:txBody>
      </p:sp>
      <p:sp>
        <p:nvSpPr>
          <p:cNvPr id="22" name="Content Placeholder 5">
            <a:extLst>
              <a:ext uri="{FF2B5EF4-FFF2-40B4-BE49-F238E27FC236}">
                <a16:creationId xmlns:a16="http://schemas.microsoft.com/office/drawing/2014/main" id="{4C630808-CF30-47EC-A875-86CBC57B92D9}"/>
              </a:ext>
            </a:extLst>
          </p:cNvPr>
          <p:cNvSpPr txBox="1">
            <a:spLocks/>
          </p:cNvSpPr>
          <p:nvPr/>
        </p:nvSpPr>
        <p:spPr>
          <a:xfrm>
            <a:off x="913060" y="2278330"/>
            <a:ext cx="2360612" cy="124151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b="1" dirty="0">
                <a:solidFill>
                  <a:srgbClr val="00B05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O</a:t>
            </a:r>
            <a:r>
              <a:rPr lang="en-US" sz="1200" b="1" dirty="0">
                <a:solidFill>
                  <a:srgbClr val="FFC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b</a:t>
            </a:r>
            <a:r>
              <a:rPr lang="en-US" sz="1200" b="1" dirty="0">
                <a:solidFill>
                  <a:srgbClr val="00B05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j</a:t>
            </a:r>
            <a:r>
              <a:rPr lang="en-US" sz="1200" b="1" dirty="0">
                <a:solidFill>
                  <a:srgbClr val="FFC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e</a:t>
            </a:r>
            <a:r>
              <a:rPr lang="en-US" sz="1200" b="1" dirty="0">
                <a:solidFill>
                  <a:srgbClr val="00B05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200" b="1" dirty="0">
                <a:solidFill>
                  <a:srgbClr val="FFC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200" b="1" dirty="0">
                <a:solidFill>
                  <a:srgbClr val="00B05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US" sz="1200" b="1" dirty="0">
                <a:solidFill>
                  <a:srgbClr val="FFC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v</a:t>
            </a:r>
            <a:r>
              <a:rPr lang="en-US" sz="1200" b="1" dirty="0">
                <a:solidFill>
                  <a:srgbClr val="00B05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e</a:t>
            </a:r>
          </a:p>
          <a:p>
            <a:pPr marL="0" marR="0" indent="0" algn="ctr">
              <a:lnSpc>
                <a:spcPct val="100000"/>
              </a:lnSpc>
              <a:spcBef>
                <a:spcPts val="0"/>
              </a:spcBef>
              <a:buNone/>
            </a:pPr>
            <a:endParaRPr lang="en-US" sz="12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800" dirty="0">
                <a:ea typeface="Calibri" panose="020F0502020204030204" pitchFamily="34" charset="0"/>
              </a:rPr>
              <a:t>Efficiently segregate recyclable items from trash to save energy and the environment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800" dirty="0"/>
              <a:t>	</a:t>
            </a:r>
          </a:p>
        </p:txBody>
      </p: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93905FDD-6B6F-4476-9F79-C9145892DE19}"/>
              </a:ext>
            </a:extLst>
          </p:cNvPr>
          <p:cNvSpPr txBox="1">
            <a:spLocks/>
          </p:cNvSpPr>
          <p:nvPr/>
        </p:nvSpPr>
        <p:spPr>
          <a:xfrm>
            <a:off x="3250988" y="1912464"/>
            <a:ext cx="2654504" cy="151348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600" dirty="0">
                <a:solidFill>
                  <a:srgbClr val="FF99CC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                           </a:t>
            </a:r>
            <a:endParaRPr lang="en-US" sz="12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600" b="1" dirty="0">
                <a:solidFill>
                  <a:srgbClr val="FF99CC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600" b="1" dirty="0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s</a:t>
            </a:r>
            <a:r>
              <a:rPr lang="en-US" sz="600" b="1" dirty="0">
                <a:solidFill>
                  <a:srgbClr val="FF99CC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k</a:t>
            </a:r>
            <a:r>
              <a:rPr lang="en-US" sz="600" dirty="0"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</a:p>
          <a:p>
            <a:pPr marL="342900" marR="0" lvl="0" indent="-342900" algn="just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"/>
            </a:pPr>
            <a:r>
              <a:rPr lang="en-US" sz="600" dirty="0">
                <a:ea typeface="Calibri" panose="020F0502020204030204" pitchFamily="34" charset="0"/>
                <a:cs typeface="Times New Roman" panose="02020603050405020304" pitchFamily="18" charset="0"/>
              </a:rPr>
              <a:t>Durability of the device, condition of recyclables.</a:t>
            </a:r>
          </a:p>
          <a:p>
            <a:pPr marL="342900" marR="0" lvl="0" indent="-342900" algn="just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"/>
            </a:pPr>
            <a:r>
              <a:rPr lang="en-US" sz="600" dirty="0">
                <a:ea typeface="Calibri" panose="020F0502020204030204" pitchFamily="34" charset="0"/>
                <a:cs typeface="Times New Roman" panose="02020603050405020304" pitchFamily="18" charset="0"/>
              </a:rPr>
              <a:t>Too many recyclable items in landfills can lead to pollution.</a:t>
            </a:r>
          </a:p>
          <a:p>
            <a:pPr marL="342900" marR="0" lvl="0" indent="-342900" algn="just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"/>
            </a:pPr>
            <a:r>
              <a:rPr lang="en-US" sz="600" dirty="0">
                <a:ea typeface="Calibri" panose="020F0502020204030204" pitchFamily="34" charset="0"/>
                <a:cs typeface="Times New Roman" panose="02020603050405020304" pitchFamily="18" charset="0"/>
              </a:rPr>
              <a:t>Recycling can save a lot of energy.</a:t>
            </a:r>
          </a:p>
          <a:p>
            <a:pPr marL="0" marR="0" lvl="0" indent="0" algn="just">
              <a:lnSpc>
                <a:spcPct val="100000"/>
              </a:lnSpc>
              <a:spcBef>
                <a:spcPts val="0"/>
              </a:spcBef>
              <a:buNone/>
            </a:pPr>
            <a:endParaRPr lang="en-US" sz="6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600" b="1" dirty="0">
                <a:solidFill>
                  <a:srgbClr val="FF99CC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US" sz="600" b="1" dirty="0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m</a:t>
            </a:r>
            <a:r>
              <a:rPr lang="en-US" sz="600" b="1" dirty="0">
                <a:solidFill>
                  <a:srgbClr val="FF99CC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600" b="1" dirty="0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600" b="1" dirty="0">
                <a:solidFill>
                  <a:srgbClr val="FF99CC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US" sz="600" b="1" dirty="0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n</a:t>
            </a:r>
            <a:r>
              <a:rPr lang="en-US" sz="600" b="1" dirty="0">
                <a:solidFill>
                  <a:srgbClr val="FF99CC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e</a:t>
            </a:r>
            <a:r>
              <a:rPr lang="en-US" sz="600" dirty="0">
                <a:ea typeface="Calibri" panose="020F0502020204030204" pitchFamily="34" charset="0"/>
                <a:cs typeface="Times New Roman" panose="02020603050405020304" pitchFamily="18" charset="0"/>
              </a:rPr>
              <a:t>: We considered 3 solution approaches and shortlisted option - Designed a device to identify recyclable items thrown into a trash bin with a lid</a:t>
            </a:r>
          </a:p>
          <a:p>
            <a:pPr marL="0" marR="0" indent="0" algn="just">
              <a:lnSpc>
                <a:spcPct val="100000"/>
              </a:lnSpc>
              <a:spcBef>
                <a:spcPts val="0"/>
              </a:spcBef>
              <a:buNone/>
            </a:pPr>
            <a:endParaRPr lang="en-US" sz="6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600" b="1" dirty="0">
                <a:solidFill>
                  <a:srgbClr val="FF99CC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P</a:t>
            </a:r>
            <a:r>
              <a:rPr lang="en-US" sz="600" b="1" dirty="0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l</a:t>
            </a:r>
            <a:r>
              <a:rPr lang="en-US" sz="600" b="1" dirty="0">
                <a:solidFill>
                  <a:srgbClr val="FF99CC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600" b="1" dirty="0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n</a:t>
            </a:r>
            <a:r>
              <a:rPr lang="en-US" sz="600" dirty="0">
                <a:ea typeface="Calibri" panose="020F0502020204030204" pitchFamily="34" charset="0"/>
                <a:cs typeface="Times New Roman" panose="02020603050405020304" pitchFamily="18" charset="0"/>
              </a:rPr>
              <a:t>: Design and development work is split into 3 modules - Metal Detector, Motion detector and Display Panel.</a:t>
            </a:r>
          </a:p>
          <a:p>
            <a:pPr marL="0" marR="0" indent="0" algn="just">
              <a:lnSpc>
                <a:spcPct val="100000"/>
              </a:lnSpc>
              <a:spcBef>
                <a:spcPts val="0"/>
              </a:spcBef>
              <a:buNone/>
            </a:pPr>
            <a:endParaRPr lang="en-US" sz="6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600" b="1" dirty="0">
                <a:solidFill>
                  <a:srgbClr val="FF99CC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600" b="1" dirty="0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r</a:t>
            </a:r>
            <a:r>
              <a:rPr lang="en-US" sz="600" b="1" dirty="0">
                <a:solidFill>
                  <a:srgbClr val="FF99CC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e</a:t>
            </a:r>
            <a:r>
              <a:rPr lang="en-US" sz="600" b="1" dirty="0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600" b="1" dirty="0">
                <a:solidFill>
                  <a:srgbClr val="FF99CC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600" b="1" dirty="0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e</a:t>
            </a:r>
            <a:r>
              <a:rPr lang="en-US" sz="600" dirty="0">
                <a:ea typeface="Calibri" panose="020F0502020204030204" pitchFamily="34" charset="0"/>
                <a:cs typeface="Times New Roman" panose="02020603050405020304" pitchFamily="18" charset="0"/>
              </a:rPr>
              <a:t>: Implement above 3 modules</a:t>
            </a:r>
            <a:r>
              <a:rPr lang="en-US" sz="500" dirty="0"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sz="600" dirty="0"/>
          </a:p>
        </p:txBody>
      </p:sp>
      <p:sp>
        <p:nvSpPr>
          <p:cNvPr id="24" name="Content Placeholder 5">
            <a:extLst>
              <a:ext uri="{FF2B5EF4-FFF2-40B4-BE49-F238E27FC236}">
                <a16:creationId xmlns:a16="http://schemas.microsoft.com/office/drawing/2014/main" id="{CDE3A9AD-482C-4EE0-A244-9A9FE6A9B907}"/>
              </a:ext>
            </a:extLst>
          </p:cNvPr>
          <p:cNvSpPr txBox="1">
            <a:spLocks/>
          </p:cNvSpPr>
          <p:nvPr/>
        </p:nvSpPr>
        <p:spPr>
          <a:xfrm>
            <a:off x="6148746" y="1902123"/>
            <a:ext cx="2669929" cy="1394628"/>
          </a:xfrm>
          <a:prstGeom prst="rect">
            <a:avLst/>
          </a:prstGeom>
        </p:spPr>
        <p:txBody>
          <a:bodyPr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u="sng" dirty="0">
                <a:solidFill>
                  <a:srgbClr val="548DD4"/>
                </a:solidFill>
                <a:ea typeface="Calibri" panose="020F0502020204030204" pitchFamily="34" charset="0"/>
              </a:rPr>
              <a:t> </a:t>
            </a:r>
          </a:p>
          <a:p>
            <a:pPr marL="0" marR="0" indent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endParaRPr lang="en-US" sz="600" dirty="0"/>
          </a:p>
          <a:p>
            <a:pPr marL="0" marR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600" dirty="0"/>
              <a:t> </a:t>
            </a:r>
            <a:r>
              <a:rPr lang="en-US" sz="600" b="1" dirty="0">
                <a:solidFill>
                  <a:srgbClr val="FF99CC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600" b="1" dirty="0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e</a:t>
            </a:r>
            <a:r>
              <a:rPr lang="en-US" sz="600" b="1" dirty="0">
                <a:solidFill>
                  <a:srgbClr val="FF99CC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s</a:t>
            </a:r>
            <a:r>
              <a:rPr lang="en-US" sz="600" b="1" dirty="0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600" b="1" dirty="0">
                <a:solidFill>
                  <a:srgbClr val="FF99CC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and </a:t>
            </a:r>
            <a:r>
              <a:rPr lang="en-US" sz="600" b="1" dirty="0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E</a:t>
            </a:r>
            <a:r>
              <a:rPr lang="en-US" sz="600" b="1" dirty="0">
                <a:solidFill>
                  <a:srgbClr val="FF99CC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v</a:t>
            </a:r>
            <a:r>
              <a:rPr lang="en-US" sz="600" b="1" dirty="0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600" b="1" dirty="0">
                <a:solidFill>
                  <a:srgbClr val="FF99CC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l</a:t>
            </a:r>
            <a:r>
              <a:rPr lang="en-US" sz="600" b="1" dirty="0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u</a:t>
            </a:r>
            <a:r>
              <a:rPr lang="en-US" sz="600" b="1" dirty="0">
                <a:solidFill>
                  <a:srgbClr val="FF99CC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600" b="1" dirty="0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600" b="1" dirty="0">
                <a:solidFill>
                  <a:srgbClr val="FF99CC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e</a:t>
            </a:r>
            <a:r>
              <a:rPr lang="en-US" sz="600" dirty="0"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</a:p>
          <a:p>
            <a:pPr marL="342900" marR="0" lvl="0" indent="-342900" algn="just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"/>
            </a:pPr>
            <a:r>
              <a:rPr lang="en-US" sz="600" dirty="0">
                <a:ea typeface="Calibri" panose="020F0502020204030204" pitchFamily="34" charset="0"/>
                <a:cs typeface="Times New Roman" panose="02020603050405020304" pitchFamily="18" charset="0"/>
              </a:rPr>
              <a:t>Performed the unit test for each module separately and captured the test results for the relevant scenarios.</a:t>
            </a:r>
          </a:p>
          <a:p>
            <a:pPr marL="0" marR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600" b="1" dirty="0">
                <a:solidFill>
                  <a:srgbClr val="FF99CC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US" sz="600" b="1" dirty="0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m</a:t>
            </a:r>
            <a:r>
              <a:rPr lang="en-US" sz="600" b="1" dirty="0">
                <a:solidFill>
                  <a:srgbClr val="FF99CC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p</a:t>
            </a:r>
            <a:r>
              <a:rPr lang="en-US" sz="600" b="1" dirty="0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r</a:t>
            </a:r>
            <a:r>
              <a:rPr lang="en-US" sz="600" b="1" dirty="0">
                <a:solidFill>
                  <a:srgbClr val="FF99CC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o</a:t>
            </a:r>
            <a:r>
              <a:rPr lang="en-US" sz="600" b="1" dirty="0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v</a:t>
            </a:r>
            <a:r>
              <a:rPr lang="en-US" sz="600" b="1" dirty="0">
                <a:solidFill>
                  <a:srgbClr val="FF99CC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e</a:t>
            </a:r>
            <a:r>
              <a:rPr lang="en-US" sz="600" dirty="0"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</a:p>
          <a:p>
            <a:pPr marL="342900" marR="0" lvl="0" indent="-342900" algn="just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"/>
            </a:pPr>
            <a:r>
              <a:rPr lang="en-US" sz="600" dirty="0">
                <a:ea typeface="Calibri" panose="020F0502020204030204" pitchFamily="34" charset="0"/>
                <a:cs typeface="Times New Roman" panose="02020603050405020304" pitchFamily="18" charset="0"/>
              </a:rPr>
              <a:t>In future, the prototype will be enhanced for plastic, cardboard, paper and glass.</a:t>
            </a:r>
          </a:p>
          <a:p>
            <a:pPr marL="0" marR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600" b="1" dirty="0">
                <a:solidFill>
                  <a:srgbClr val="FF99CC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S</a:t>
            </a:r>
            <a:r>
              <a:rPr lang="en-US" sz="600" b="1" dirty="0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h</a:t>
            </a:r>
            <a:r>
              <a:rPr lang="en-US" sz="600" b="1" dirty="0">
                <a:solidFill>
                  <a:srgbClr val="FF99CC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600" b="1" dirty="0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r</a:t>
            </a:r>
            <a:r>
              <a:rPr lang="en-US" sz="600" b="1" dirty="0">
                <a:solidFill>
                  <a:srgbClr val="FF99CC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e </a:t>
            </a:r>
            <a:r>
              <a:rPr lang="en-US" sz="600" b="1" dirty="0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S</a:t>
            </a:r>
            <a:r>
              <a:rPr lang="en-US" sz="600" b="1" dirty="0">
                <a:solidFill>
                  <a:srgbClr val="FF99CC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o</a:t>
            </a:r>
            <a:r>
              <a:rPr lang="en-US" sz="600" b="1" dirty="0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l</a:t>
            </a:r>
            <a:r>
              <a:rPr lang="en-US" sz="600" b="1" dirty="0">
                <a:solidFill>
                  <a:srgbClr val="FF99CC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u</a:t>
            </a:r>
            <a:r>
              <a:rPr lang="en-US" sz="600" b="1" dirty="0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600" b="1" dirty="0">
                <a:solidFill>
                  <a:srgbClr val="FF99CC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US" sz="600" b="1" dirty="0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o</a:t>
            </a:r>
            <a:r>
              <a:rPr lang="en-US" sz="600" b="1" dirty="0">
                <a:solidFill>
                  <a:srgbClr val="FF99CC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n</a:t>
            </a:r>
            <a:r>
              <a:rPr lang="en-US" sz="600" dirty="0"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600" dirty="0">
                <a:ea typeface="Calibri" panose="020F0502020204030204" pitchFamily="34" charset="0"/>
              </a:rPr>
              <a:t>The key strength of the current prototype model is uniqueness of the product to deliver various capabilities like metal detection, LCD display and auto lid open/close</a:t>
            </a:r>
            <a:r>
              <a:rPr lang="en-US" sz="600" dirty="0"/>
              <a:t>  s</a:t>
            </a:r>
          </a:p>
        </p:txBody>
      </p: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F33D2D4D-72F4-424D-8F62-4876DA223542}"/>
              </a:ext>
            </a:extLst>
          </p:cNvPr>
          <p:cNvSpPr txBox="1">
            <a:spLocks/>
          </p:cNvSpPr>
          <p:nvPr/>
        </p:nvSpPr>
        <p:spPr>
          <a:xfrm>
            <a:off x="8833344" y="2017223"/>
            <a:ext cx="2435469" cy="160329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200" b="1" dirty="0">
                <a:solidFill>
                  <a:srgbClr val="0070C0"/>
                </a:solidFill>
                <a:ea typeface="Calibri" panose="020F0502020204030204" pitchFamily="34" charset="0"/>
              </a:rPr>
              <a:t>                         G</a:t>
            </a:r>
            <a:r>
              <a:rPr lang="en-US" sz="1200" b="1" dirty="0">
                <a:solidFill>
                  <a:srgbClr val="E36C0A"/>
                </a:solidFill>
                <a:ea typeface="Calibri" panose="020F0502020204030204" pitchFamily="34" charset="0"/>
              </a:rPr>
              <a:t>r</a:t>
            </a:r>
            <a:r>
              <a:rPr lang="en-US" sz="1200" b="1" dirty="0">
                <a:solidFill>
                  <a:srgbClr val="0070C0"/>
                </a:solidFill>
                <a:ea typeface="Calibri" panose="020F0502020204030204" pitchFamily="34" charset="0"/>
              </a:rPr>
              <a:t>a</a:t>
            </a:r>
            <a:r>
              <a:rPr lang="en-US" sz="1200" b="1" dirty="0">
                <a:solidFill>
                  <a:srgbClr val="E36C0A"/>
                </a:solidFill>
                <a:ea typeface="Calibri" panose="020F0502020204030204" pitchFamily="34" charset="0"/>
              </a:rPr>
              <a:t>p</a:t>
            </a:r>
            <a:r>
              <a:rPr lang="en-US" sz="1200" b="1" dirty="0">
                <a:solidFill>
                  <a:srgbClr val="0070C0"/>
                </a:solidFill>
                <a:ea typeface="Calibri" panose="020F0502020204030204" pitchFamily="34" charset="0"/>
              </a:rPr>
              <a:t>h</a:t>
            </a:r>
            <a:r>
              <a:rPr lang="en-US" sz="1200" b="1" dirty="0">
                <a:solidFill>
                  <a:srgbClr val="E36C0A"/>
                </a:solidFill>
                <a:ea typeface="Calibri" panose="020F0502020204030204" pitchFamily="34" charset="0"/>
              </a:rPr>
              <a:t>s</a:t>
            </a:r>
          </a:p>
          <a:p>
            <a:pPr marL="0" indent="0">
              <a:spcBef>
                <a:spcPts val="0"/>
              </a:spcBef>
              <a:buNone/>
            </a:pPr>
            <a:endParaRPr lang="en-US" sz="1200" dirty="0"/>
          </a:p>
        </p:txBody>
      </p:sp>
      <p:sp>
        <p:nvSpPr>
          <p:cNvPr id="26" name="Content Placeholder 5">
            <a:extLst>
              <a:ext uri="{FF2B5EF4-FFF2-40B4-BE49-F238E27FC236}">
                <a16:creationId xmlns:a16="http://schemas.microsoft.com/office/drawing/2014/main" id="{53E022F9-1E9A-4DD6-B1D1-3B919110DA46}"/>
              </a:ext>
            </a:extLst>
          </p:cNvPr>
          <p:cNvSpPr txBox="1">
            <a:spLocks/>
          </p:cNvSpPr>
          <p:nvPr/>
        </p:nvSpPr>
        <p:spPr>
          <a:xfrm>
            <a:off x="924786" y="557939"/>
            <a:ext cx="2360612" cy="171772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800" b="1" dirty="0"/>
              <a:t>               </a:t>
            </a:r>
          </a:p>
          <a:p>
            <a:pPr marL="0" lvl="0" indent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1200" b="1" dirty="0">
                <a:solidFill>
                  <a:srgbClr val="FF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           P</a:t>
            </a:r>
            <a:r>
              <a:rPr lang="en-US" sz="1200" b="1" dirty="0">
                <a:solidFill>
                  <a:srgbClr val="8DB3E2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r</a:t>
            </a:r>
            <a:r>
              <a:rPr lang="en-US" sz="1200" b="1" dirty="0">
                <a:solidFill>
                  <a:srgbClr val="FF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o</a:t>
            </a:r>
            <a:r>
              <a:rPr lang="en-US" sz="1200" b="1" dirty="0">
                <a:solidFill>
                  <a:srgbClr val="8DB3E2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b</a:t>
            </a:r>
            <a:r>
              <a:rPr lang="en-US" sz="1200" b="1" dirty="0">
                <a:solidFill>
                  <a:srgbClr val="FF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l</a:t>
            </a:r>
            <a:r>
              <a:rPr lang="en-US" sz="1200" b="1" dirty="0">
                <a:solidFill>
                  <a:srgbClr val="8DB3E2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e</a:t>
            </a:r>
            <a:r>
              <a:rPr lang="en-US" sz="1200" b="1" dirty="0">
                <a:solidFill>
                  <a:srgbClr val="FF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m </a:t>
            </a:r>
            <a:r>
              <a:rPr lang="en-US" sz="1200" b="1" dirty="0">
                <a:solidFill>
                  <a:srgbClr val="8DB3E2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S</a:t>
            </a:r>
            <a:r>
              <a:rPr lang="en-US" sz="1200" b="1" dirty="0">
                <a:solidFill>
                  <a:srgbClr val="FF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200" b="1" dirty="0">
                <a:solidFill>
                  <a:srgbClr val="8DB3E2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200" b="1" dirty="0">
                <a:solidFill>
                  <a:srgbClr val="FF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200" b="1" dirty="0">
                <a:solidFill>
                  <a:srgbClr val="8DB3E2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e</a:t>
            </a:r>
            <a:r>
              <a:rPr lang="en-US" sz="1200" b="1" dirty="0">
                <a:solidFill>
                  <a:srgbClr val="FF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m</a:t>
            </a:r>
            <a:r>
              <a:rPr lang="en-US" sz="1200" b="1" dirty="0">
                <a:solidFill>
                  <a:srgbClr val="8DB3E2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e</a:t>
            </a:r>
            <a:r>
              <a:rPr lang="en-US" sz="1200" b="1" dirty="0">
                <a:solidFill>
                  <a:srgbClr val="FF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n</a:t>
            </a:r>
            <a:r>
              <a:rPr lang="en-US" sz="1200" b="1" dirty="0">
                <a:solidFill>
                  <a:srgbClr val="8DB3E2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endParaRPr lang="en-US" sz="1200" dirty="0">
              <a:solidFill>
                <a:prstClr val="black"/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15000"/>
              </a:lnSpc>
              <a:spcBef>
                <a:spcPts val="0"/>
              </a:spcBef>
              <a:buFont typeface="Wingdings" panose="05000000000000000000" pitchFamily="2" charset="2"/>
              <a:buChar char=""/>
            </a:pPr>
            <a:r>
              <a:rPr lang="en-US" sz="700" dirty="0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As per 2013 EPA(Environmental Protection Agency) study, an average American wastes about 4.4 </a:t>
            </a:r>
            <a:r>
              <a:rPr lang="en-US" sz="700" dirty="0" err="1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lbs</a:t>
            </a:r>
            <a:r>
              <a:rPr lang="en-US" sz="700" dirty="0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of materials per person every day. Majority of the recyclable items are filled in landfills.</a:t>
            </a:r>
          </a:p>
          <a:p>
            <a:pPr marL="342900" lvl="0" indent="-34290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"/>
            </a:pPr>
            <a:r>
              <a:rPr lang="en-US" sz="700" dirty="0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Based on our research, there is no distinct product that can identify all types of recyclable items with appropriate prompts to avoid intermix of trash and recyclable items.</a:t>
            </a:r>
            <a:endParaRPr lang="en-US" sz="700" dirty="0"/>
          </a:p>
        </p:txBody>
      </p:sp>
      <p:sp>
        <p:nvSpPr>
          <p:cNvPr id="27" name="Content Placeholder 5">
            <a:extLst>
              <a:ext uri="{FF2B5EF4-FFF2-40B4-BE49-F238E27FC236}">
                <a16:creationId xmlns:a16="http://schemas.microsoft.com/office/drawing/2014/main" id="{182D05F6-56A0-45B4-B3C5-FEA5586B834E}"/>
              </a:ext>
            </a:extLst>
          </p:cNvPr>
          <p:cNvSpPr txBox="1">
            <a:spLocks/>
          </p:cNvSpPr>
          <p:nvPr/>
        </p:nvSpPr>
        <p:spPr>
          <a:xfrm>
            <a:off x="3556606" y="570172"/>
            <a:ext cx="1412560" cy="160738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endParaRPr lang="en-US" sz="12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700" dirty="0"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8" name="Content Placeholder 5">
            <a:extLst>
              <a:ext uri="{FF2B5EF4-FFF2-40B4-BE49-F238E27FC236}">
                <a16:creationId xmlns:a16="http://schemas.microsoft.com/office/drawing/2014/main" id="{02324B90-17B1-4D70-B937-AEBD5B673209}"/>
              </a:ext>
            </a:extLst>
          </p:cNvPr>
          <p:cNvSpPr txBox="1">
            <a:spLocks/>
          </p:cNvSpPr>
          <p:nvPr/>
        </p:nvSpPr>
        <p:spPr>
          <a:xfrm>
            <a:off x="7213874" y="699357"/>
            <a:ext cx="1572972" cy="122669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b="1" dirty="0">
                <a:solidFill>
                  <a:srgbClr val="7030A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School</a:t>
            </a:r>
            <a:r>
              <a:rPr lang="en-US" sz="800" dirty="0"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US" sz="800" dirty="0">
                <a:solidFill>
                  <a:srgbClr val="1F497D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Patapsco Middle School</a:t>
            </a:r>
            <a:endParaRPr lang="en-US" sz="8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b="1" dirty="0">
                <a:solidFill>
                  <a:srgbClr val="7030A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Grade</a:t>
            </a:r>
            <a:r>
              <a:rPr lang="en-US" sz="800" dirty="0"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US" sz="800" dirty="0">
                <a:solidFill>
                  <a:srgbClr val="1F497D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6th</a:t>
            </a:r>
            <a:endParaRPr lang="en-US" sz="8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b="1" dirty="0">
                <a:solidFill>
                  <a:srgbClr val="7030A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State</a:t>
            </a:r>
            <a:r>
              <a:rPr lang="en-US" sz="800" dirty="0"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US" sz="800" dirty="0">
                <a:solidFill>
                  <a:srgbClr val="1F497D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Maryland</a:t>
            </a:r>
            <a:endParaRPr lang="en-US" sz="8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b="1" dirty="0">
                <a:solidFill>
                  <a:srgbClr val="00B05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Team Name</a:t>
            </a:r>
            <a:r>
              <a:rPr lang="en-US" sz="800" dirty="0">
                <a:solidFill>
                  <a:srgbClr val="00B05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: The RoboKnights</a:t>
            </a:r>
            <a:endParaRPr lang="en-US" sz="8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FF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Team Members</a:t>
            </a:r>
            <a:endParaRPr lang="en-US" sz="8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>
              <a:spcBef>
                <a:spcPts val="0"/>
              </a:spcBef>
              <a:spcAft>
                <a:spcPts val="0"/>
              </a:spcAft>
              <a:buClr>
                <a:srgbClr val="AD1381"/>
              </a:buClr>
              <a:buNone/>
            </a:pPr>
            <a:r>
              <a:rPr lang="en-US" sz="800" b="1" dirty="0">
                <a:solidFill>
                  <a:srgbClr val="AD1381"/>
                </a:solidFill>
                <a:ea typeface="Calibri" panose="020F0502020204030204" pitchFamily="34" charset="0"/>
              </a:rPr>
              <a:t>               Harini Devireddy</a:t>
            </a:r>
            <a:endParaRPr lang="en-US" sz="800" dirty="0">
              <a:ea typeface="Times New Roman" panose="02020603050405020304" pitchFamily="18" charset="0"/>
            </a:endParaRPr>
          </a:p>
          <a:p>
            <a:pPr marL="0" marR="0" lvl="0" indent="0">
              <a:spcBef>
                <a:spcPts val="0"/>
              </a:spcBef>
              <a:spcAft>
                <a:spcPts val="0"/>
              </a:spcAft>
              <a:buClr>
                <a:srgbClr val="AD1381"/>
              </a:buClr>
              <a:buNone/>
            </a:pPr>
            <a:r>
              <a:rPr lang="en-US" sz="800" b="1" dirty="0">
                <a:solidFill>
                  <a:srgbClr val="AD1381"/>
                </a:solidFill>
                <a:ea typeface="Calibri" panose="020F0502020204030204" pitchFamily="34" charset="0"/>
              </a:rPr>
              <a:t>               Pragna Yalamanchili</a:t>
            </a:r>
            <a:endParaRPr lang="en-US" sz="800" dirty="0">
              <a:ea typeface="Times New Roman" panose="02020603050405020304" pitchFamily="18" charset="0"/>
            </a:endParaRPr>
          </a:p>
          <a:p>
            <a:pPr marL="0" marR="0" lvl="0" indent="0">
              <a:spcBef>
                <a:spcPts val="0"/>
              </a:spcBef>
              <a:spcAft>
                <a:spcPts val="0"/>
              </a:spcAft>
              <a:buClr>
                <a:srgbClr val="AD1381"/>
              </a:buClr>
              <a:buNone/>
            </a:pPr>
            <a:r>
              <a:rPr lang="en-US" sz="800" b="1" dirty="0">
                <a:solidFill>
                  <a:srgbClr val="AD1381"/>
                </a:solidFill>
                <a:ea typeface="Calibri" panose="020F0502020204030204" pitchFamily="34" charset="0"/>
              </a:rPr>
              <a:t>               Srinidhi Akella</a:t>
            </a:r>
            <a:endParaRPr lang="en-US" sz="800" dirty="0">
              <a:ea typeface="Times New Roman" panose="02020603050405020304" pitchFamily="18" charset="0"/>
            </a:endParaRPr>
          </a:p>
          <a:p>
            <a:pPr marL="0" marR="0" lvl="0" indent="0">
              <a:spcBef>
                <a:spcPts val="0"/>
              </a:spcBef>
              <a:spcAft>
                <a:spcPts val="0"/>
              </a:spcAft>
              <a:buClr>
                <a:srgbClr val="AD1381"/>
              </a:buClr>
              <a:buNone/>
            </a:pPr>
            <a:r>
              <a:rPr lang="en-US" sz="800" b="1" dirty="0">
                <a:solidFill>
                  <a:srgbClr val="AD1381"/>
                </a:solidFill>
                <a:ea typeface="Calibri" panose="020F0502020204030204" pitchFamily="34" charset="0"/>
              </a:rPr>
              <a:t>               Venya Karri</a:t>
            </a:r>
            <a:endParaRPr lang="en-US" sz="800" dirty="0">
              <a:ea typeface="Times New Roman" panose="02020603050405020304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800" dirty="0"/>
          </a:p>
        </p:txBody>
      </p:sp>
      <p:sp>
        <p:nvSpPr>
          <p:cNvPr id="29" name="Content Placeholder 5">
            <a:extLst>
              <a:ext uri="{FF2B5EF4-FFF2-40B4-BE49-F238E27FC236}">
                <a16:creationId xmlns:a16="http://schemas.microsoft.com/office/drawing/2014/main" id="{ECFD2C92-D745-4A6A-AB2B-93D26E3990CD}"/>
              </a:ext>
            </a:extLst>
          </p:cNvPr>
          <p:cNvSpPr txBox="1">
            <a:spLocks/>
          </p:cNvSpPr>
          <p:nvPr/>
        </p:nvSpPr>
        <p:spPr>
          <a:xfrm>
            <a:off x="8771500" y="574263"/>
            <a:ext cx="2435469" cy="160329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700" b="1" dirty="0">
                <a:solidFill>
                  <a:srgbClr val="C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                                  </a:t>
            </a:r>
            <a:r>
              <a:rPr lang="en-US" sz="1200" b="1" dirty="0">
                <a:solidFill>
                  <a:srgbClr val="C00000"/>
                </a:solidFill>
                <a:ea typeface="Calibri" panose="020F0502020204030204" pitchFamily="34" charset="0"/>
              </a:rPr>
              <a:t>F</a:t>
            </a:r>
            <a:r>
              <a:rPr lang="en-US" sz="1200" b="1" dirty="0">
                <a:solidFill>
                  <a:srgbClr val="92D050"/>
                </a:solidFill>
                <a:ea typeface="Calibri" panose="020F0502020204030204" pitchFamily="34" charset="0"/>
              </a:rPr>
              <a:t>a</a:t>
            </a:r>
            <a:r>
              <a:rPr lang="en-US" sz="1200" b="1" dirty="0">
                <a:solidFill>
                  <a:srgbClr val="C00000"/>
                </a:solidFill>
                <a:ea typeface="Calibri" panose="020F0502020204030204" pitchFamily="34" charset="0"/>
              </a:rPr>
              <a:t>c</a:t>
            </a:r>
            <a:r>
              <a:rPr lang="en-US" sz="1200" b="1" dirty="0">
                <a:solidFill>
                  <a:srgbClr val="92D050"/>
                </a:solidFill>
                <a:ea typeface="Calibri" panose="020F0502020204030204" pitchFamily="34" charset="0"/>
              </a:rPr>
              <a:t>t</a:t>
            </a:r>
            <a:r>
              <a:rPr lang="en-US" sz="1200" b="1" dirty="0">
                <a:solidFill>
                  <a:srgbClr val="C00000"/>
                </a:solidFill>
                <a:ea typeface="Calibri" panose="020F0502020204030204" pitchFamily="34" charset="0"/>
              </a:rPr>
              <a:t>s</a:t>
            </a:r>
          </a:p>
          <a:p>
            <a:pPr>
              <a:spcBef>
                <a:spcPts val="0"/>
              </a:spcBef>
            </a:pPr>
            <a:endParaRPr lang="en-US" sz="700" dirty="0"/>
          </a:p>
          <a:p>
            <a:pPr>
              <a:spcBef>
                <a:spcPts val="0"/>
              </a:spcBef>
            </a:pPr>
            <a:endParaRPr lang="en-US" sz="700" dirty="0"/>
          </a:p>
          <a:p>
            <a:pPr marL="0" indent="0">
              <a:spcBef>
                <a:spcPts val="0"/>
              </a:spcBef>
              <a:buNone/>
            </a:pPr>
            <a:r>
              <a:rPr lang="en-US" sz="700" dirty="0"/>
              <a:t>           Recycling 1 ton of plastic can save an equivalent of 2    peoples energy for 1 year.</a:t>
            </a:r>
          </a:p>
          <a:p>
            <a:pPr marL="0" indent="0">
              <a:spcBef>
                <a:spcPts val="0"/>
              </a:spcBef>
              <a:buNone/>
            </a:pPr>
            <a:endParaRPr lang="en-US" sz="700" dirty="0"/>
          </a:p>
          <a:p>
            <a:pPr marL="0" indent="0">
              <a:spcBef>
                <a:spcPts val="0"/>
              </a:spcBef>
              <a:buNone/>
            </a:pPr>
            <a:r>
              <a:rPr lang="en-US" sz="700" dirty="0"/>
              <a:t>           Manufacturing products for recycled paper and plastic reduces </a:t>
            </a:r>
            <a:r>
              <a:rPr lang="en-US" sz="700" u="sng" dirty="0"/>
              <a:t>water pollution by </a:t>
            </a:r>
            <a:r>
              <a:rPr lang="en-US" sz="700" b="1" u="sng" dirty="0"/>
              <a:t>35</a:t>
            </a:r>
            <a:r>
              <a:rPr lang="en-US" sz="700" u="sng" dirty="0"/>
              <a:t>%</a:t>
            </a:r>
            <a:r>
              <a:rPr lang="en-US" sz="700" dirty="0"/>
              <a:t> and </a:t>
            </a:r>
            <a:r>
              <a:rPr lang="en-US" sz="700" b="1" u="sng" dirty="0"/>
              <a:t>air</a:t>
            </a:r>
            <a:r>
              <a:rPr lang="en-US" sz="700" u="sng" dirty="0"/>
              <a:t> pollution by </a:t>
            </a:r>
            <a:r>
              <a:rPr lang="en-US" sz="700" b="1" u="sng" dirty="0"/>
              <a:t>73</a:t>
            </a:r>
            <a:r>
              <a:rPr lang="en-US" sz="700" u="sng" dirty="0"/>
              <a:t>%</a:t>
            </a:r>
            <a:r>
              <a:rPr lang="en-US" sz="700" dirty="0"/>
              <a:t>.</a:t>
            </a:r>
          </a:p>
          <a:p>
            <a:pPr marL="0" indent="0">
              <a:spcBef>
                <a:spcPts val="0"/>
              </a:spcBef>
              <a:buNone/>
            </a:pPr>
            <a:endParaRPr lang="en-US" sz="700" dirty="0"/>
          </a:p>
          <a:p>
            <a:pPr marL="0" indent="0">
              <a:spcBef>
                <a:spcPts val="0"/>
              </a:spcBef>
              <a:buNone/>
            </a:pPr>
            <a:r>
              <a:rPr lang="en-US" sz="700" dirty="0"/>
              <a:t>           One plastic bottle can save enough energy to power a 60 watts light bulb for 6 hours.</a:t>
            </a:r>
          </a:p>
          <a:p>
            <a:pPr marL="0" indent="0">
              <a:spcBef>
                <a:spcPts val="0"/>
              </a:spcBef>
              <a:buNone/>
            </a:pPr>
            <a:endParaRPr lang="en-US" sz="700" dirty="0"/>
          </a:p>
          <a:p>
            <a:pPr marL="0" indent="0">
              <a:spcBef>
                <a:spcPts val="0"/>
              </a:spcBef>
              <a:buNone/>
            </a:pPr>
            <a:r>
              <a:rPr lang="en-US" sz="700" dirty="0"/>
              <a:t>            It takes about 25 recycled bottles to make a fleece jacket.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D57BD605-6C66-4F39-BF79-DC6622105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945" y="904664"/>
            <a:ext cx="379194" cy="284395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3DCDA570-15C5-44D8-9574-14F7C36C4C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7994" y="2913997"/>
            <a:ext cx="385755" cy="385755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91E590EC-E176-49AA-A2D3-E9314AE033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50231" y="1928715"/>
            <a:ext cx="601072" cy="351639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65EE628C-B215-4311-8AFA-ECFC7D66BD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0148" y="4874048"/>
            <a:ext cx="1964750" cy="1220339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499E4C55-B564-4760-A37C-2C968D74C27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53837" y="4711358"/>
            <a:ext cx="405926" cy="341114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E599A563-DE3D-4C2A-9E17-7ED941FCB47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46995" y="5878054"/>
            <a:ext cx="568902" cy="342446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E204A7E5-DE35-4104-BC6A-8E5EB14D88B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03973" y="3269003"/>
            <a:ext cx="344619" cy="344619"/>
          </a:xfrm>
          <a:prstGeom prst="rect">
            <a:avLst/>
          </a:prstGeom>
        </p:spPr>
      </p:pic>
      <p:pic>
        <p:nvPicPr>
          <p:cNvPr id="58" name="Picture 57" descr="fact_checks_optf.jpg">
            <a:extLst>
              <a:ext uri="{FF2B5EF4-FFF2-40B4-BE49-F238E27FC236}">
                <a16:creationId xmlns:a16="http://schemas.microsoft.com/office/drawing/2014/main" id="{15DF9CA0-7CCF-4F25-AE3E-8BA970134912}"/>
              </a:ext>
            </a:extLst>
          </p:cNvPr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9009531" y="668360"/>
            <a:ext cx="486712" cy="266968"/>
          </a:xfrm>
          <a:prstGeom prst="rect">
            <a:avLst/>
          </a:prstGeom>
        </p:spPr>
      </p:pic>
      <p:pic>
        <p:nvPicPr>
          <p:cNvPr id="68" name="Picture 67" descr="recycle.png">
            <a:extLst>
              <a:ext uri="{FF2B5EF4-FFF2-40B4-BE49-F238E27FC236}">
                <a16:creationId xmlns:a16="http://schemas.microsoft.com/office/drawing/2014/main" id="{1B134AF1-E128-4373-9906-1829E7CC5010}"/>
              </a:ext>
            </a:extLst>
          </p:cNvPr>
          <p:cNvPicPr/>
          <p:nvPr/>
        </p:nvPicPr>
        <p:blipFill>
          <a:blip r:embed="rId11"/>
          <a:stretch>
            <a:fillRect/>
          </a:stretch>
        </p:blipFill>
        <p:spPr>
          <a:xfrm>
            <a:off x="8999021" y="954790"/>
            <a:ext cx="75501" cy="119001"/>
          </a:xfrm>
          <a:prstGeom prst="rect">
            <a:avLst/>
          </a:prstGeom>
        </p:spPr>
      </p:pic>
      <p:pic>
        <p:nvPicPr>
          <p:cNvPr id="69" name="Picture 68" descr="recycle.png">
            <a:extLst>
              <a:ext uri="{FF2B5EF4-FFF2-40B4-BE49-F238E27FC236}">
                <a16:creationId xmlns:a16="http://schemas.microsoft.com/office/drawing/2014/main" id="{9DF3629C-404D-47AF-82DF-121FE23C771B}"/>
              </a:ext>
            </a:extLst>
          </p:cNvPr>
          <p:cNvPicPr/>
          <p:nvPr/>
        </p:nvPicPr>
        <p:blipFill>
          <a:blip r:embed="rId11"/>
          <a:stretch>
            <a:fillRect/>
          </a:stretch>
        </p:blipFill>
        <p:spPr>
          <a:xfrm>
            <a:off x="8992030" y="1258192"/>
            <a:ext cx="75501" cy="119001"/>
          </a:xfrm>
          <a:prstGeom prst="rect">
            <a:avLst/>
          </a:prstGeom>
        </p:spPr>
      </p:pic>
      <p:pic>
        <p:nvPicPr>
          <p:cNvPr id="71" name="Picture 70" descr="recycle.png">
            <a:extLst>
              <a:ext uri="{FF2B5EF4-FFF2-40B4-BE49-F238E27FC236}">
                <a16:creationId xmlns:a16="http://schemas.microsoft.com/office/drawing/2014/main" id="{83149A08-9AB8-4588-94AA-EA092F363C43}"/>
              </a:ext>
            </a:extLst>
          </p:cNvPr>
          <p:cNvPicPr/>
          <p:nvPr/>
        </p:nvPicPr>
        <p:blipFill>
          <a:blip r:embed="rId11"/>
          <a:stretch>
            <a:fillRect/>
          </a:stretch>
        </p:blipFill>
        <p:spPr>
          <a:xfrm>
            <a:off x="8993428" y="1553205"/>
            <a:ext cx="75501" cy="119001"/>
          </a:xfrm>
          <a:prstGeom prst="rect">
            <a:avLst/>
          </a:prstGeom>
        </p:spPr>
      </p:pic>
      <p:pic>
        <p:nvPicPr>
          <p:cNvPr id="72" name="Picture 71" descr="recycle.png">
            <a:extLst>
              <a:ext uri="{FF2B5EF4-FFF2-40B4-BE49-F238E27FC236}">
                <a16:creationId xmlns:a16="http://schemas.microsoft.com/office/drawing/2014/main" id="{BC43A026-F363-4E72-9696-657C6B06560F}"/>
              </a:ext>
            </a:extLst>
          </p:cNvPr>
          <p:cNvPicPr/>
          <p:nvPr/>
        </p:nvPicPr>
        <p:blipFill>
          <a:blip r:embed="rId11"/>
          <a:stretch>
            <a:fillRect/>
          </a:stretch>
        </p:blipFill>
        <p:spPr>
          <a:xfrm>
            <a:off x="9002540" y="1811866"/>
            <a:ext cx="75501" cy="119001"/>
          </a:xfrm>
          <a:prstGeom prst="rect">
            <a:avLst/>
          </a:prstGeom>
        </p:spPr>
      </p:pic>
      <p:pic>
        <p:nvPicPr>
          <p:cNvPr id="74" name="Picture 73" descr="Graph.gif">
            <a:extLst>
              <a:ext uri="{FF2B5EF4-FFF2-40B4-BE49-F238E27FC236}">
                <a16:creationId xmlns:a16="http://schemas.microsoft.com/office/drawing/2014/main" id="{C437BA24-D4C7-4EB5-9308-F428AF146F02}"/>
              </a:ext>
            </a:extLst>
          </p:cNvPr>
          <p:cNvPicPr/>
          <p:nvPr/>
        </p:nvPicPr>
        <p:blipFill>
          <a:blip r:embed="rId12"/>
          <a:stretch>
            <a:fillRect/>
          </a:stretch>
        </p:blipFill>
        <p:spPr>
          <a:xfrm>
            <a:off x="9370505" y="2063255"/>
            <a:ext cx="271745" cy="176606"/>
          </a:xfrm>
          <a:prstGeom prst="rect">
            <a:avLst/>
          </a:prstGeom>
        </p:spPr>
      </p:pic>
      <p:pic>
        <p:nvPicPr>
          <p:cNvPr id="75" name="Picture 74" descr="R3 Efficiency.JPG">
            <a:extLst>
              <a:ext uri="{FF2B5EF4-FFF2-40B4-BE49-F238E27FC236}">
                <a16:creationId xmlns:a16="http://schemas.microsoft.com/office/drawing/2014/main" id="{E8C2DF36-9057-445D-800B-7C585A307F60}"/>
              </a:ext>
            </a:extLst>
          </p:cNvPr>
          <p:cNvPicPr/>
          <p:nvPr/>
        </p:nvPicPr>
        <p:blipFill>
          <a:blip r:embed="rId13"/>
          <a:stretch>
            <a:fillRect/>
          </a:stretch>
        </p:blipFill>
        <p:spPr>
          <a:xfrm>
            <a:off x="9707259" y="2267842"/>
            <a:ext cx="577644" cy="374690"/>
          </a:xfrm>
          <a:prstGeom prst="rect">
            <a:avLst/>
          </a:prstGeom>
        </p:spPr>
      </p:pic>
      <p:pic>
        <p:nvPicPr>
          <p:cNvPr id="76" name="Picture 75" descr="Chart_MetalDetector_LCD.png">
            <a:extLst>
              <a:ext uri="{FF2B5EF4-FFF2-40B4-BE49-F238E27FC236}">
                <a16:creationId xmlns:a16="http://schemas.microsoft.com/office/drawing/2014/main" id="{7715387E-0F0A-4D9A-B784-2B866A66D1F0}"/>
              </a:ext>
            </a:extLst>
          </p:cNvPr>
          <p:cNvPicPr/>
          <p:nvPr/>
        </p:nvPicPr>
        <p:blipFill>
          <a:blip r:embed="rId14"/>
          <a:stretch>
            <a:fillRect/>
          </a:stretch>
        </p:blipFill>
        <p:spPr>
          <a:xfrm>
            <a:off x="9185502" y="2687835"/>
            <a:ext cx="658084" cy="604027"/>
          </a:xfrm>
          <a:prstGeom prst="rect">
            <a:avLst/>
          </a:prstGeom>
        </p:spPr>
      </p:pic>
      <p:pic>
        <p:nvPicPr>
          <p:cNvPr id="77" name="Picture 76" descr="Chart_MotionDetector.png">
            <a:extLst>
              <a:ext uri="{FF2B5EF4-FFF2-40B4-BE49-F238E27FC236}">
                <a16:creationId xmlns:a16="http://schemas.microsoft.com/office/drawing/2014/main" id="{E3B14CA8-E41C-4AE9-A611-2D4B1ABA26EA}"/>
              </a:ext>
            </a:extLst>
          </p:cNvPr>
          <p:cNvPicPr/>
          <p:nvPr/>
        </p:nvPicPr>
        <p:blipFill>
          <a:blip r:embed="rId15"/>
          <a:stretch>
            <a:fillRect/>
          </a:stretch>
        </p:blipFill>
        <p:spPr>
          <a:xfrm>
            <a:off x="10064943" y="2714823"/>
            <a:ext cx="627633" cy="533575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59FA6C53-4881-45BE-8312-E67CFF359B8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0578" y="908449"/>
            <a:ext cx="1232356" cy="890767"/>
          </a:xfrm>
          <a:prstGeom prst="rect">
            <a:avLst/>
          </a:prstGeom>
        </p:spPr>
      </p:pic>
      <p:sp>
        <p:nvSpPr>
          <p:cNvPr id="80" name="Content Placeholder 5">
            <a:extLst>
              <a:ext uri="{FF2B5EF4-FFF2-40B4-BE49-F238E27FC236}">
                <a16:creationId xmlns:a16="http://schemas.microsoft.com/office/drawing/2014/main" id="{D5E3D429-04D6-4D55-A963-A08239ED7C89}"/>
              </a:ext>
            </a:extLst>
          </p:cNvPr>
          <p:cNvSpPr txBox="1">
            <a:spLocks/>
          </p:cNvSpPr>
          <p:nvPr/>
        </p:nvSpPr>
        <p:spPr>
          <a:xfrm>
            <a:off x="4914953" y="563547"/>
            <a:ext cx="2087499" cy="81364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1200" b="1" dirty="0">
                <a:solidFill>
                  <a:srgbClr val="8DB3E2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endParaRPr lang="en-US" sz="12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700" dirty="0"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1" name="Content Placeholder 5">
            <a:extLst>
              <a:ext uri="{FF2B5EF4-FFF2-40B4-BE49-F238E27FC236}">
                <a16:creationId xmlns:a16="http://schemas.microsoft.com/office/drawing/2014/main" id="{ED72C964-1283-4B54-B089-E675B1D6C922}"/>
              </a:ext>
            </a:extLst>
          </p:cNvPr>
          <p:cNvSpPr txBox="1">
            <a:spLocks/>
          </p:cNvSpPr>
          <p:nvPr/>
        </p:nvSpPr>
        <p:spPr>
          <a:xfrm>
            <a:off x="4958867" y="1328130"/>
            <a:ext cx="2087499" cy="49854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800" dirty="0"/>
              <a:t>  </a:t>
            </a:r>
            <a:endParaRPr lang="en-US" sz="12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700" dirty="0"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F55FC5BB-7374-4592-B367-E2B502BA259C}"/>
              </a:ext>
            </a:extLst>
          </p:cNvPr>
          <p:cNvSpPr/>
          <p:nvPr/>
        </p:nvSpPr>
        <p:spPr>
          <a:xfrm>
            <a:off x="4938826" y="1929788"/>
            <a:ext cx="1944818" cy="2853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just">
              <a:lnSpc>
                <a:spcPct val="115000"/>
              </a:lnSpc>
              <a:spcAft>
                <a:spcPts val="1000"/>
              </a:spcAft>
            </a:pPr>
            <a:r>
              <a:rPr lang="en-US" sz="600" dirty="0">
                <a:solidFill>
                  <a:srgbClr val="FF99CC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u="sng" dirty="0">
                <a:solidFill>
                  <a:srgbClr val="FF99CC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E</a:t>
            </a:r>
            <a:r>
              <a:rPr lang="en-US" sz="1200" u="sng" dirty="0">
                <a:solidFill>
                  <a:srgbClr val="548DD4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n</a:t>
            </a:r>
            <a:r>
              <a:rPr lang="en-US" sz="1200" u="sng" dirty="0">
                <a:solidFill>
                  <a:srgbClr val="FF99CC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200" u="sng" dirty="0">
                <a:solidFill>
                  <a:srgbClr val="548DD4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US" sz="1200" u="sng" dirty="0">
                <a:solidFill>
                  <a:srgbClr val="FF99CC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n</a:t>
            </a:r>
            <a:r>
              <a:rPr lang="en-US" sz="1200" u="sng" dirty="0">
                <a:solidFill>
                  <a:srgbClr val="548DD4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e</a:t>
            </a:r>
            <a:r>
              <a:rPr lang="en-US" sz="1200" u="sng" dirty="0">
                <a:solidFill>
                  <a:srgbClr val="FF99CC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e</a:t>
            </a:r>
            <a:r>
              <a:rPr lang="en-US" sz="1200" u="sng" dirty="0">
                <a:solidFill>
                  <a:srgbClr val="548DD4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r</a:t>
            </a:r>
            <a:r>
              <a:rPr lang="en-US" sz="1200" u="sng" dirty="0">
                <a:solidFill>
                  <a:srgbClr val="FF99CC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US" sz="1200" u="sng" dirty="0">
                <a:solidFill>
                  <a:srgbClr val="548DD4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n</a:t>
            </a:r>
            <a:r>
              <a:rPr lang="en-US" sz="1200" u="sng" dirty="0">
                <a:solidFill>
                  <a:srgbClr val="FF99CC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200" dirty="0">
                <a:solidFill>
                  <a:srgbClr val="FF99CC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u="sng" dirty="0">
                <a:solidFill>
                  <a:srgbClr val="548DD4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D</a:t>
            </a:r>
            <a:r>
              <a:rPr lang="en-US" sz="1200" u="sng" dirty="0">
                <a:solidFill>
                  <a:srgbClr val="FF99CC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e</a:t>
            </a:r>
            <a:r>
              <a:rPr lang="en-US" sz="1200" u="sng" dirty="0">
                <a:solidFill>
                  <a:srgbClr val="548DD4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s</a:t>
            </a:r>
            <a:r>
              <a:rPr lang="en-US" sz="1200" u="sng" dirty="0">
                <a:solidFill>
                  <a:srgbClr val="FF99CC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US" sz="1200" u="sng" dirty="0">
                <a:solidFill>
                  <a:srgbClr val="548DD4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200" u="sng" dirty="0">
                <a:solidFill>
                  <a:srgbClr val="FF99CC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n</a:t>
            </a:r>
            <a:r>
              <a:rPr lang="en-US" sz="1200" dirty="0">
                <a:solidFill>
                  <a:srgbClr val="FF99CC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u="sng" dirty="0">
                <a:solidFill>
                  <a:srgbClr val="548DD4"/>
                </a:solidFill>
                <a:ea typeface="Calibri" panose="020F0502020204030204" pitchFamily="34" charset="0"/>
              </a:rPr>
              <a:t>P</a:t>
            </a:r>
            <a:r>
              <a:rPr lang="en-US" sz="1200" u="sng" dirty="0">
                <a:solidFill>
                  <a:srgbClr val="FF99CC"/>
                </a:solidFill>
                <a:ea typeface="Calibri" panose="020F0502020204030204" pitchFamily="34" charset="0"/>
              </a:rPr>
              <a:t>r</a:t>
            </a:r>
            <a:r>
              <a:rPr lang="en-US" sz="1200" u="sng" dirty="0">
                <a:solidFill>
                  <a:srgbClr val="548DD4"/>
                </a:solidFill>
                <a:ea typeface="Calibri" panose="020F0502020204030204" pitchFamily="34" charset="0"/>
              </a:rPr>
              <a:t>o</a:t>
            </a:r>
            <a:r>
              <a:rPr lang="en-US" sz="1200" u="sng" dirty="0">
                <a:solidFill>
                  <a:srgbClr val="FF99CC"/>
                </a:solidFill>
                <a:ea typeface="Calibri" panose="020F0502020204030204" pitchFamily="34" charset="0"/>
              </a:rPr>
              <a:t>c</a:t>
            </a:r>
            <a:r>
              <a:rPr lang="en-US" sz="1200" u="sng" dirty="0">
                <a:solidFill>
                  <a:srgbClr val="548DD4"/>
                </a:solidFill>
                <a:ea typeface="Calibri" panose="020F0502020204030204" pitchFamily="34" charset="0"/>
              </a:rPr>
              <a:t>e</a:t>
            </a:r>
            <a:r>
              <a:rPr lang="en-US" sz="1200" u="sng" dirty="0">
                <a:solidFill>
                  <a:srgbClr val="FF99CC"/>
                </a:solidFill>
                <a:ea typeface="Calibri" panose="020F0502020204030204" pitchFamily="34" charset="0"/>
              </a:rPr>
              <a:t>s</a:t>
            </a:r>
            <a:r>
              <a:rPr lang="en-US" sz="1200" u="sng" dirty="0">
                <a:solidFill>
                  <a:srgbClr val="548DD4"/>
                </a:solidFill>
                <a:ea typeface="Calibri" panose="020F0502020204030204" pitchFamily="34" charset="0"/>
              </a:rPr>
              <a:t>s</a:t>
            </a:r>
            <a:endParaRPr lang="en-US" sz="1200" dirty="0">
              <a:solidFill>
                <a:prstClr val="black"/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2748227C-5984-4FC9-A4EB-50A24D3A66E3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flipH="1">
            <a:off x="988777" y="520064"/>
            <a:ext cx="331658" cy="280274"/>
          </a:xfrm>
          <a:prstGeom prst="rect">
            <a:avLst/>
          </a:prstGeom>
        </p:spPr>
      </p:pic>
      <p:sp>
        <p:nvSpPr>
          <p:cNvPr id="84" name="Content Placeholder 5">
            <a:extLst>
              <a:ext uri="{FF2B5EF4-FFF2-40B4-BE49-F238E27FC236}">
                <a16:creationId xmlns:a16="http://schemas.microsoft.com/office/drawing/2014/main" id="{E1BE2ACD-EAA6-4C5F-B2A3-4C83E8AA0348}"/>
              </a:ext>
            </a:extLst>
          </p:cNvPr>
          <p:cNvSpPr txBox="1">
            <a:spLocks/>
          </p:cNvSpPr>
          <p:nvPr/>
        </p:nvSpPr>
        <p:spPr>
          <a:xfrm>
            <a:off x="922205" y="545262"/>
            <a:ext cx="2360612" cy="52088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800" b="1" dirty="0"/>
              <a:t>               </a:t>
            </a:r>
            <a:r>
              <a:rPr lang="en-US" sz="1200" b="1" dirty="0">
                <a:solidFill>
                  <a:srgbClr val="FF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sz="700" dirty="0"/>
          </a:p>
        </p:txBody>
      </p:sp>
      <p:pic>
        <p:nvPicPr>
          <p:cNvPr id="85" name="Picture 84">
            <a:extLst>
              <a:ext uri="{FF2B5EF4-FFF2-40B4-BE49-F238E27FC236}">
                <a16:creationId xmlns:a16="http://schemas.microsoft.com/office/drawing/2014/main" id="{57CCFB17-2954-4B11-AD9E-75A08CA11E88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flipH="1">
            <a:off x="930871" y="5824300"/>
            <a:ext cx="331658" cy="280274"/>
          </a:xfrm>
          <a:prstGeom prst="rect">
            <a:avLst/>
          </a:prstGeom>
        </p:spPr>
      </p:pic>
      <p:pic>
        <p:nvPicPr>
          <p:cNvPr id="86" name="Picture 85">
            <a:extLst>
              <a:ext uri="{FF2B5EF4-FFF2-40B4-BE49-F238E27FC236}">
                <a16:creationId xmlns:a16="http://schemas.microsoft.com/office/drawing/2014/main" id="{AB83686F-696D-472C-BA6A-6307238E3114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flipH="1">
            <a:off x="11021776" y="604144"/>
            <a:ext cx="331658" cy="280274"/>
          </a:xfrm>
          <a:prstGeom prst="rect">
            <a:avLst/>
          </a:prstGeom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1D2822CE-E92A-449D-9FED-5E50A88E9EE5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flipH="1">
            <a:off x="11143244" y="5965974"/>
            <a:ext cx="331658" cy="280274"/>
          </a:xfrm>
          <a:prstGeom prst="rect">
            <a:avLst/>
          </a:prstGeom>
        </p:spPr>
      </p:pic>
      <p:pic>
        <p:nvPicPr>
          <p:cNvPr id="88" name="Picture 87" descr="C:\Reddy\Harini Project\download.png">
            <a:extLst>
              <a:ext uri="{FF2B5EF4-FFF2-40B4-BE49-F238E27FC236}">
                <a16:creationId xmlns:a16="http://schemas.microsoft.com/office/drawing/2014/main" id="{4A6AAF75-66C7-4C84-B37F-0DC41508621B}"/>
              </a:ext>
            </a:extLst>
          </p:cNvPr>
          <p:cNvPicPr/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6811" y="366755"/>
            <a:ext cx="1060823" cy="332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B44B3181-14E8-40D7-AC7D-12CB14ED1995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 rot="5400000">
            <a:off x="5936128" y="496584"/>
            <a:ext cx="462997" cy="1780063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7A7E6B42-9E94-4609-8D56-BB87E4A7DEE9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 rot="5400000">
            <a:off x="5736480" y="330576"/>
            <a:ext cx="937391" cy="827883"/>
          </a:xfrm>
          <a:prstGeom prst="rect">
            <a:avLst/>
          </a:prstGeom>
        </p:spPr>
      </p:pic>
      <p:sp>
        <p:nvSpPr>
          <p:cNvPr id="91" name="Content Placeholder 5">
            <a:extLst>
              <a:ext uri="{FF2B5EF4-FFF2-40B4-BE49-F238E27FC236}">
                <a16:creationId xmlns:a16="http://schemas.microsoft.com/office/drawing/2014/main" id="{950E2119-B3F7-4209-AEE6-AF16964A99E1}"/>
              </a:ext>
            </a:extLst>
          </p:cNvPr>
          <p:cNvSpPr txBox="1">
            <a:spLocks/>
          </p:cNvSpPr>
          <p:nvPr/>
        </p:nvSpPr>
        <p:spPr>
          <a:xfrm>
            <a:off x="4561491" y="5194521"/>
            <a:ext cx="1148699" cy="107964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 </a:t>
            </a:r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D4CBFEB0-94BC-44C9-B4F2-997357D7FA6E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673164" y="5301918"/>
            <a:ext cx="968390" cy="724857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65CC2066-0A42-4143-AF8D-0B6ED738C147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063155" y="5256115"/>
            <a:ext cx="568330" cy="754168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CE1D5FC1-6045-4126-AC02-BC207D250732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173923" y="5300344"/>
            <a:ext cx="1085004" cy="693571"/>
          </a:xfrm>
          <a:prstGeom prst="rect">
            <a:avLst/>
          </a:prstGeom>
        </p:spPr>
      </p:pic>
      <p:sp>
        <p:nvSpPr>
          <p:cNvPr id="95" name="Content Placeholder 5">
            <a:extLst>
              <a:ext uri="{FF2B5EF4-FFF2-40B4-BE49-F238E27FC236}">
                <a16:creationId xmlns:a16="http://schemas.microsoft.com/office/drawing/2014/main" id="{A4B4227F-158C-40E6-BAA0-A519C74E4087}"/>
              </a:ext>
            </a:extLst>
          </p:cNvPr>
          <p:cNvSpPr txBox="1">
            <a:spLocks/>
          </p:cNvSpPr>
          <p:nvPr/>
        </p:nvSpPr>
        <p:spPr>
          <a:xfrm>
            <a:off x="4526379" y="5941277"/>
            <a:ext cx="4318692" cy="34244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1400" b="1" dirty="0">
                <a:solidFill>
                  <a:srgbClr val="C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Reduce landfills, use </a:t>
            </a:r>
            <a:r>
              <a:rPr lang="en-US" sz="1400" b="1" dirty="0">
                <a:solidFill>
                  <a:srgbClr val="00B05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R</a:t>
            </a:r>
            <a:r>
              <a:rPr lang="en-US" sz="1400" b="1" baseline="30000" dirty="0">
                <a:solidFill>
                  <a:srgbClr val="00B05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3 </a:t>
            </a:r>
            <a:r>
              <a:rPr lang="en-US" sz="1400" b="1" dirty="0">
                <a:solidFill>
                  <a:srgbClr val="C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device, </a:t>
            </a:r>
            <a:r>
              <a:rPr lang="en-US" sz="1400" b="1" dirty="0">
                <a:solidFill>
                  <a:srgbClr val="00B05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to save the environment</a:t>
            </a:r>
            <a:endParaRPr lang="en-US" sz="14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endParaRPr lang="en-US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1400" b="1" dirty="0">
                <a:solidFill>
                  <a:srgbClr val="C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dirty="0"/>
          </a:p>
        </p:txBody>
      </p:sp>
      <p:sp>
        <p:nvSpPr>
          <p:cNvPr id="96" name="Content Placeholder 5">
            <a:extLst>
              <a:ext uri="{FF2B5EF4-FFF2-40B4-BE49-F238E27FC236}">
                <a16:creationId xmlns:a16="http://schemas.microsoft.com/office/drawing/2014/main" id="{AE0FC635-F1FF-4E6E-AB91-98B4BA9C0499}"/>
              </a:ext>
            </a:extLst>
          </p:cNvPr>
          <p:cNvSpPr txBox="1">
            <a:spLocks/>
          </p:cNvSpPr>
          <p:nvPr/>
        </p:nvSpPr>
        <p:spPr>
          <a:xfrm>
            <a:off x="4589977" y="4036218"/>
            <a:ext cx="2360612" cy="2508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b="1" dirty="0">
                <a:solidFill>
                  <a:srgbClr val="00B05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          </a:t>
            </a:r>
            <a:r>
              <a:rPr lang="en-US" sz="1200" b="1" u="sng" dirty="0">
                <a:solidFill>
                  <a:srgbClr val="00B05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R</a:t>
            </a:r>
            <a:r>
              <a:rPr lang="en-US" sz="1200" b="1" u="sng" baseline="30000" dirty="0">
                <a:solidFill>
                  <a:srgbClr val="00B05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3</a:t>
            </a:r>
            <a:r>
              <a:rPr lang="en-US" sz="1200" b="1" u="sng" dirty="0">
                <a:solidFill>
                  <a:srgbClr val="00B05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Prototype</a:t>
            </a:r>
            <a:endParaRPr lang="en-US" sz="1200" u="sng" dirty="0"/>
          </a:p>
        </p:txBody>
      </p:sp>
      <p:pic>
        <p:nvPicPr>
          <p:cNvPr id="66" name="Picture 65">
            <a:extLst>
              <a:ext uri="{FF2B5EF4-FFF2-40B4-BE49-F238E27FC236}">
                <a16:creationId xmlns:a16="http://schemas.microsoft.com/office/drawing/2014/main" id="{6EF99355-D0C5-4EFF-9851-735D501CA1FD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3455298" y="5223636"/>
            <a:ext cx="923398" cy="1059608"/>
          </a:xfrm>
          <a:prstGeom prst="rect">
            <a:avLst/>
          </a:prstGeom>
        </p:spPr>
      </p:pic>
      <p:pic>
        <p:nvPicPr>
          <p:cNvPr id="98" name="Picture 97" descr="Budget_img.JPG">
            <a:extLst>
              <a:ext uri="{FF2B5EF4-FFF2-40B4-BE49-F238E27FC236}">
                <a16:creationId xmlns:a16="http://schemas.microsoft.com/office/drawing/2014/main" id="{2D519C97-220C-47A2-9CB2-687FF7F5583D}"/>
              </a:ext>
            </a:extLst>
          </p:cNvPr>
          <p:cNvPicPr/>
          <p:nvPr/>
        </p:nvPicPr>
        <p:blipFill>
          <a:blip r:embed="rId25"/>
          <a:stretch>
            <a:fillRect/>
          </a:stretch>
        </p:blipFill>
        <p:spPr>
          <a:xfrm>
            <a:off x="3532688" y="4993479"/>
            <a:ext cx="811227" cy="209238"/>
          </a:xfrm>
          <a:prstGeom prst="rect">
            <a:avLst/>
          </a:prstGeom>
        </p:spPr>
      </p:pic>
      <p:pic>
        <p:nvPicPr>
          <p:cNvPr id="99" name="Picture 98" descr="Ultrasonic.jpg">
            <a:extLst>
              <a:ext uri="{FF2B5EF4-FFF2-40B4-BE49-F238E27FC236}">
                <a16:creationId xmlns:a16="http://schemas.microsoft.com/office/drawing/2014/main" id="{75C5F4FF-ECE6-4ED8-8DFA-A59025FD8D09}"/>
              </a:ext>
            </a:extLst>
          </p:cNvPr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3830938" y="3632094"/>
            <a:ext cx="541368" cy="423721"/>
          </a:xfrm>
          <a:prstGeom prst="rect">
            <a:avLst/>
          </a:prstGeom>
        </p:spPr>
      </p:pic>
      <p:pic>
        <p:nvPicPr>
          <p:cNvPr id="100" name="Picture 99" descr="Inductive.jpg">
            <a:extLst>
              <a:ext uri="{FF2B5EF4-FFF2-40B4-BE49-F238E27FC236}">
                <a16:creationId xmlns:a16="http://schemas.microsoft.com/office/drawing/2014/main" id="{A0EE55A8-2039-4358-9B28-91CED3D7E7FC}"/>
              </a:ext>
            </a:extLst>
          </p:cNvPr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4792720" y="3678456"/>
            <a:ext cx="262760" cy="452109"/>
          </a:xfrm>
          <a:prstGeom prst="rect">
            <a:avLst/>
          </a:prstGeom>
        </p:spPr>
      </p:pic>
      <p:pic>
        <p:nvPicPr>
          <p:cNvPr id="101" name="Picture 100" descr="RTC.jpg">
            <a:extLst>
              <a:ext uri="{FF2B5EF4-FFF2-40B4-BE49-F238E27FC236}">
                <a16:creationId xmlns:a16="http://schemas.microsoft.com/office/drawing/2014/main" id="{10927239-1ED9-4939-A776-F1DB34DB0C06}"/>
              </a:ext>
            </a:extLst>
          </p:cNvPr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5524601" y="3620367"/>
            <a:ext cx="479998" cy="461305"/>
          </a:xfrm>
          <a:prstGeom prst="rect">
            <a:avLst/>
          </a:prstGeom>
        </p:spPr>
      </p:pic>
      <p:pic>
        <p:nvPicPr>
          <p:cNvPr id="102" name="Picture 101" descr="OP-LCD.jpg">
            <a:extLst>
              <a:ext uri="{FF2B5EF4-FFF2-40B4-BE49-F238E27FC236}">
                <a16:creationId xmlns:a16="http://schemas.microsoft.com/office/drawing/2014/main" id="{8A3248F2-60D4-4FED-A11A-611D1B18EB78}"/>
              </a:ext>
            </a:extLst>
          </p:cNvPr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6856173" y="3591221"/>
            <a:ext cx="443985" cy="346464"/>
          </a:xfrm>
          <a:prstGeom prst="rect">
            <a:avLst/>
          </a:prstGeom>
        </p:spPr>
      </p:pic>
      <p:pic>
        <p:nvPicPr>
          <p:cNvPr id="103" name="Picture 102" descr="OP - Piezo.jpg">
            <a:extLst>
              <a:ext uri="{FF2B5EF4-FFF2-40B4-BE49-F238E27FC236}">
                <a16:creationId xmlns:a16="http://schemas.microsoft.com/office/drawing/2014/main" id="{556811D6-B6C1-43EF-BEA1-7834F5CEF3F3}"/>
              </a:ext>
            </a:extLst>
          </p:cNvPr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7533383" y="3571053"/>
            <a:ext cx="438544" cy="374201"/>
          </a:xfrm>
          <a:prstGeom prst="rect">
            <a:avLst/>
          </a:prstGeom>
        </p:spPr>
      </p:pic>
      <p:pic>
        <p:nvPicPr>
          <p:cNvPr id="104" name="Picture 103" descr="OP - DC.jpg">
            <a:extLst>
              <a:ext uri="{FF2B5EF4-FFF2-40B4-BE49-F238E27FC236}">
                <a16:creationId xmlns:a16="http://schemas.microsoft.com/office/drawing/2014/main" id="{3A430333-AD4C-4878-B176-361AA1F68DCB}"/>
              </a:ext>
            </a:extLst>
          </p:cNvPr>
          <p:cNvPicPr/>
          <p:nvPr/>
        </p:nvPicPr>
        <p:blipFill>
          <a:blip r:embed="rId31" cstate="print"/>
          <a:stretch>
            <a:fillRect/>
          </a:stretch>
        </p:blipFill>
        <p:spPr>
          <a:xfrm>
            <a:off x="8153625" y="3625250"/>
            <a:ext cx="510345" cy="460556"/>
          </a:xfrm>
          <a:prstGeom prst="rect">
            <a:avLst/>
          </a:prstGeom>
        </p:spPr>
      </p:pic>
      <p:pic>
        <p:nvPicPr>
          <p:cNvPr id="105" name="Picture 104">
            <a:extLst>
              <a:ext uri="{FF2B5EF4-FFF2-40B4-BE49-F238E27FC236}">
                <a16:creationId xmlns:a16="http://schemas.microsoft.com/office/drawing/2014/main" id="{82662412-7A6A-4823-883D-A3155CA4406D}"/>
              </a:ext>
            </a:extLst>
          </p:cNvPr>
          <p:cNvPicPr/>
          <p:nvPr/>
        </p:nvPicPr>
        <p:blipFill>
          <a:blip r:embed="rId32"/>
          <a:srcRect/>
          <a:stretch>
            <a:fillRect/>
          </a:stretch>
        </p:blipFill>
        <p:spPr bwMode="auto">
          <a:xfrm rot="5400000">
            <a:off x="3383866" y="4524864"/>
            <a:ext cx="531986" cy="3046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6" name="Content Placeholder 5">
            <a:extLst>
              <a:ext uri="{FF2B5EF4-FFF2-40B4-BE49-F238E27FC236}">
                <a16:creationId xmlns:a16="http://schemas.microsoft.com/office/drawing/2014/main" id="{03ADEF44-0BDB-44C6-9966-C9113BF5A5C8}"/>
              </a:ext>
            </a:extLst>
          </p:cNvPr>
          <p:cNvSpPr txBox="1">
            <a:spLocks/>
          </p:cNvSpPr>
          <p:nvPr/>
        </p:nvSpPr>
        <p:spPr>
          <a:xfrm>
            <a:off x="3173533" y="4246758"/>
            <a:ext cx="5390163" cy="26138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800" b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 Arduino Mega 2560                     Front View                 Top View                Open View                Integrated Device Box            </a:t>
            </a:r>
            <a:endParaRPr lang="en-US" sz="800" u="sng" dirty="0"/>
          </a:p>
        </p:txBody>
      </p:sp>
      <p:pic>
        <p:nvPicPr>
          <p:cNvPr id="107" name="Picture 106" descr="Front.jpg">
            <a:extLst>
              <a:ext uri="{FF2B5EF4-FFF2-40B4-BE49-F238E27FC236}">
                <a16:creationId xmlns:a16="http://schemas.microsoft.com/office/drawing/2014/main" id="{77D1AA3E-EF6F-420A-B577-FF7954D772D1}"/>
              </a:ext>
            </a:extLst>
          </p:cNvPr>
          <p:cNvPicPr/>
          <p:nvPr/>
        </p:nvPicPr>
        <p:blipFill>
          <a:blip r:embed="rId33"/>
          <a:stretch>
            <a:fillRect/>
          </a:stretch>
        </p:blipFill>
        <p:spPr>
          <a:xfrm>
            <a:off x="4701336" y="4399877"/>
            <a:ext cx="546034" cy="794645"/>
          </a:xfrm>
          <a:prstGeom prst="rect">
            <a:avLst/>
          </a:prstGeom>
        </p:spPr>
      </p:pic>
      <p:pic>
        <p:nvPicPr>
          <p:cNvPr id="108" name="Picture 107" descr="Top.jpg">
            <a:extLst>
              <a:ext uri="{FF2B5EF4-FFF2-40B4-BE49-F238E27FC236}">
                <a16:creationId xmlns:a16="http://schemas.microsoft.com/office/drawing/2014/main" id="{3B23E344-9DC5-4DE8-8309-B8965DBCD922}"/>
              </a:ext>
            </a:extLst>
          </p:cNvPr>
          <p:cNvPicPr/>
          <p:nvPr/>
        </p:nvPicPr>
        <p:blipFill>
          <a:blip r:embed="rId34"/>
          <a:stretch>
            <a:fillRect/>
          </a:stretch>
        </p:blipFill>
        <p:spPr>
          <a:xfrm>
            <a:off x="5384760" y="4418289"/>
            <a:ext cx="864946" cy="693150"/>
          </a:xfrm>
          <a:prstGeom prst="rect">
            <a:avLst/>
          </a:prstGeom>
        </p:spPr>
      </p:pic>
      <p:pic>
        <p:nvPicPr>
          <p:cNvPr id="109" name="Picture 108" descr="Open.jpg">
            <a:extLst>
              <a:ext uri="{FF2B5EF4-FFF2-40B4-BE49-F238E27FC236}">
                <a16:creationId xmlns:a16="http://schemas.microsoft.com/office/drawing/2014/main" id="{C16A842D-89C4-422D-A41B-074522015328}"/>
              </a:ext>
            </a:extLst>
          </p:cNvPr>
          <p:cNvPicPr/>
          <p:nvPr/>
        </p:nvPicPr>
        <p:blipFill>
          <a:blip r:embed="rId35"/>
          <a:stretch>
            <a:fillRect/>
          </a:stretch>
        </p:blipFill>
        <p:spPr>
          <a:xfrm>
            <a:off x="6519351" y="4411053"/>
            <a:ext cx="560240" cy="765466"/>
          </a:xfrm>
          <a:prstGeom prst="rect">
            <a:avLst/>
          </a:prstGeom>
        </p:spPr>
      </p:pic>
      <p:pic>
        <p:nvPicPr>
          <p:cNvPr id="110" name="Picture 109" descr="Inside.jpg">
            <a:extLst>
              <a:ext uri="{FF2B5EF4-FFF2-40B4-BE49-F238E27FC236}">
                <a16:creationId xmlns:a16="http://schemas.microsoft.com/office/drawing/2014/main" id="{7570BD36-DC56-4220-B735-30A1F227ACD0}"/>
              </a:ext>
            </a:extLst>
          </p:cNvPr>
          <p:cNvPicPr/>
          <p:nvPr/>
        </p:nvPicPr>
        <p:blipFill>
          <a:blip r:embed="rId36"/>
          <a:stretch>
            <a:fillRect/>
          </a:stretch>
        </p:blipFill>
        <p:spPr>
          <a:xfrm>
            <a:off x="7324825" y="4471483"/>
            <a:ext cx="1043359" cy="555026"/>
          </a:xfrm>
          <a:prstGeom prst="rect">
            <a:avLst/>
          </a:prstGeom>
        </p:spPr>
      </p:pic>
      <p:pic>
        <p:nvPicPr>
          <p:cNvPr id="111" name="Picture 110" descr="C:\Reddy\Harini Project\green-aluminum-can-recycle-symbol-vector-illustration-71523399.jpg">
            <a:extLst>
              <a:ext uri="{FF2B5EF4-FFF2-40B4-BE49-F238E27FC236}">
                <a16:creationId xmlns:a16="http://schemas.microsoft.com/office/drawing/2014/main" id="{85BD2CE6-237F-4F29-95BB-79C59F8F36C5}"/>
              </a:ext>
            </a:extLst>
          </p:cNvPr>
          <p:cNvPicPr/>
          <p:nvPr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3223" y="1505616"/>
            <a:ext cx="262451" cy="298717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923D2CBB-84DB-4F1D-B778-55A8EB078568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4958" y="992733"/>
            <a:ext cx="644021" cy="597032"/>
          </a:xfrm>
          <a:prstGeom prst="rect">
            <a:avLst/>
          </a:prstGeom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598C7674-291D-41A3-9804-821B2739E499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8371" y="1838405"/>
            <a:ext cx="353582" cy="353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6296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310</TotalTime>
  <Words>577</Words>
  <Application>Microsoft Office PowerPoint</Application>
  <PresentationFormat>Widescreen</PresentationFormat>
  <Paragraphs>90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9" baseType="lpstr">
      <vt:lpstr>Arial</vt:lpstr>
      <vt:lpstr>Calibri</vt:lpstr>
      <vt:lpstr>Calibri Light</vt:lpstr>
      <vt:lpstr>Courier New</vt:lpstr>
      <vt:lpstr>Symbol</vt:lpstr>
      <vt:lpstr>Times New Roman</vt:lpstr>
      <vt:lpstr>Wingdings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NagendraPrakash Karri</dc:creator>
  <cp:lastModifiedBy>NagendraPrakash Karri</cp:lastModifiedBy>
  <cp:revision>42</cp:revision>
  <cp:lastPrinted>2018-06-07T06:41:11Z</cp:lastPrinted>
  <dcterms:created xsi:type="dcterms:W3CDTF">2018-06-07T01:38:05Z</dcterms:created>
  <dcterms:modified xsi:type="dcterms:W3CDTF">2018-06-07T06:51:55Z</dcterms:modified>
</cp:coreProperties>
</file>